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5612" algn="l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2812" algn="l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0012" algn="l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7212" algn="l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281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630" y="-10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05165E-2"/>
          <c:y val="7.2689199999999995E-2"/>
          <c:w val="0.984483"/>
          <c:h val="0.809042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Илмий салоҳият, %</c:v>
                </c:pt>
              </c:strCache>
            </c:strRef>
          </c:tx>
          <c:spPr>
            <a:solidFill>
              <a:srgbClr val="0099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###" sourceLinked="0"/>
            <c:txPr>
              <a:bodyPr/>
              <a:lstStyle/>
              <a:p>
                <a:pPr>
                  <a:defRPr sz="2800" b="1" i="0" u="none" strike="noStrike">
                    <a:solidFill>
                      <a:srgbClr val="DD0806"/>
                    </a:solidFill>
                    <a:latin typeface="Times New Roman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55.4</c:v>
                </c:pt>
                <c:pt idx="1">
                  <c:v>62.1</c:v>
                </c:pt>
                <c:pt idx="2">
                  <c:v>66.099999999999994</c:v>
                </c:pt>
                <c:pt idx="3">
                  <c:v>68.2</c:v>
                </c:pt>
                <c:pt idx="4">
                  <c:v>70.2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11"/>
        <c:axId val="224146176"/>
        <c:axId val="224147712"/>
      </c:barChart>
      <c:catAx>
        <c:axId val="224146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3200" b="1" i="0" u="none" strike="noStrike">
                <a:solidFill>
                  <a:srgbClr val="000000"/>
                </a:solidFill>
                <a:latin typeface="Times New Roman"/>
              </a:defRPr>
            </a:pPr>
            <a:endParaRPr lang="ru-RU"/>
          </a:p>
        </c:txPr>
        <c:crossAx val="224147712"/>
        <c:crosses val="autoZero"/>
        <c:auto val="1"/>
        <c:lblAlgn val="ctr"/>
        <c:lblOffset val="100"/>
        <c:noMultiLvlLbl val="1"/>
      </c:catAx>
      <c:valAx>
        <c:axId val="224147712"/>
        <c:scaling>
          <c:orientation val="minMax"/>
        </c:scaling>
        <c:delete val="0"/>
        <c:axPos val="l"/>
        <c:numFmt formatCode="0.####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224146176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 w="12700" cap="flat">
      <a:solidFill>
        <a:srgbClr val="FFFFFF"/>
      </a:solidFill>
      <a:prstDash val="solid"/>
      <a:round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title>
      <c:tx>
        <c:rich>
          <a:bodyPr rot="0"/>
          <a:lstStyle/>
          <a:p>
            <a:pPr>
              <a:defRPr sz="4000" b="0" i="0" u="none" strike="noStrike">
                <a:solidFill>
                  <a:srgbClr val="003366"/>
                </a:solidFill>
                <a:latin typeface="Calibri"/>
              </a:defRPr>
            </a:pPr>
            <a:r>
              <a:rPr lang="ru-RU" sz="4000" b="0" i="0" u="none" strike="noStrike">
                <a:solidFill>
                  <a:srgbClr val="003366"/>
                </a:solidFill>
                <a:latin typeface="Calibri"/>
              </a:rPr>
              <a:t>Количество статей, опубликованных в зарубежных журналах</a:t>
            </a:r>
          </a:p>
        </c:rich>
      </c:tx>
      <c:layout>
        <c:manualLayout>
          <c:xMode val="edge"/>
          <c:yMode val="edge"/>
          <c:x val="5.6700199999999999E-2"/>
          <c:y val="0"/>
          <c:w val="0.88660000000000005"/>
          <c:h val="0.1354249999999999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8.5202000000000003E-3"/>
          <c:y val="0.13542499999999999"/>
          <c:w val="0.98648000000000002"/>
          <c:h val="0.7587059999999999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Мақолалар сони</c:v>
                </c:pt>
              </c:strCache>
            </c:strRef>
          </c:tx>
          <c:spPr>
            <a:ln w="25400" cap="flat">
              <a:solidFill>
                <a:srgbClr val="33CCCC"/>
              </a:solidFill>
              <a:prstDash val="solid"/>
              <a:round/>
            </a:ln>
            <a:effectLst/>
          </c:spPr>
          <c:marker>
            <c:symbol val="none"/>
          </c:marker>
          <c:dLbls>
            <c:numFmt formatCode="0" sourceLinked="0"/>
            <c:txPr>
              <a:bodyPr/>
              <a:lstStyle/>
              <a:p>
                <a:pPr>
                  <a:defRPr sz="3200" b="1" i="0" u="none" strike="noStrike">
                    <a:solidFill>
                      <a:srgbClr val="0066CC"/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190</c:v>
                </c:pt>
                <c:pt idx="1">
                  <c:v>362</c:v>
                </c:pt>
                <c:pt idx="2">
                  <c:v>551</c:v>
                </c:pt>
                <c:pt idx="3">
                  <c:v>750</c:v>
                </c:pt>
                <c:pt idx="4">
                  <c:v>780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6141952"/>
        <c:axId val="256156032"/>
      </c:lineChart>
      <c:catAx>
        <c:axId val="2561419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3600" b="1" i="0" u="none" strike="noStrike">
                <a:solidFill>
                  <a:srgbClr val="003366"/>
                </a:solidFill>
                <a:latin typeface="Calibri"/>
              </a:defRPr>
            </a:pPr>
            <a:endParaRPr lang="ru-RU"/>
          </a:p>
        </c:txPr>
        <c:crossAx val="256156032"/>
        <c:crosses val="autoZero"/>
        <c:auto val="1"/>
        <c:lblAlgn val="ctr"/>
        <c:lblOffset val="100"/>
        <c:noMultiLvlLbl val="1"/>
      </c:catAx>
      <c:valAx>
        <c:axId val="256156032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256141952"/>
        <c:crosses val="autoZero"/>
        <c:crossBetween val="between"/>
        <c:majorUnit val="200"/>
        <c:minorUnit val="10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4" name="Shape 5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754041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69" tIns="48969" rIns="48969" bIns="48969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69" tIns="48969" rIns="48969" bIns="48969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73" y="9587689"/>
            <a:ext cx="458227" cy="441360"/>
          </a:xfrm>
          <a:prstGeom prst="rect">
            <a:avLst/>
          </a:prstGeom>
        </p:spPr>
        <p:txBody>
          <a:bodyPr lIns="48969" tIns="48969" rIns="48969" bIns="48969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69" tIns="48969" rIns="48969" bIns="48969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69" tIns="48969" rIns="48969" bIns="48969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73" y="9587689"/>
            <a:ext cx="458227" cy="441360"/>
          </a:xfrm>
          <a:prstGeom prst="rect">
            <a:avLst/>
          </a:prstGeom>
        </p:spPr>
        <p:txBody>
          <a:bodyPr lIns="48969" tIns="48969" rIns="48969" bIns="48969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69" tIns="48969" rIns="48969" bIns="48969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0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69" tIns="48969" rIns="48969" bIns="48969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73" y="9587689"/>
            <a:ext cx="458227" cy="441360"/>
          </a:xfrm>
          <a:prstGeom prst="rect">
            <a:avLst/>
          </a:prstGeom>
        </p:spPr>
        <p:txBody>
          <a:bodyPr lIns="48969" tIns="48969" rIns="48969" bIns="48969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69" tIns="48969" rIns="48969" bIns="48969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69" tIns="48969" rIns="48969" bIns="48969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73" y="9587689"/>
            <a:ext cx="458227" cy="441360"/>
          </a:xfrm>
          <a:prstGeom prst="rect">
            <a:avLst/>
          </a:prstGeom>
        </p:spPr>
        <p:txBody>
          <a:bodyPr lIns="48969" tIns="48969" rIns="48969" bIns="48969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69" tIns="48969" rIns="48969" bIns="48969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69" tIns="48969" rIns="48969" bIns="48969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73" y="9587689"/>
            <a:ext cx="458227" cy="441360"/>
          </a:xfrm>
          <a:prstGeom prst="rect">
            <a:avLst/>
          </a:prstGeom>
        </p:spPr>
        <p:txBody>
          <a:bodyPr lIns="48969" tIns="48969" rIns="48969" bIns="48969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69" tIns="48969" rIns="48969" bIns="48969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69" tIns="48969" rIns="48969" bIns="48969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73" y="9587689"/>
            <a:ext cx="458227" cy="441360"/>
          </a:xfrm>
          <a:prstGeom prst="rect">
            <a:avLst/>
          </a:prstGeom>
        </p:spPr>
        <p:txBody>
          <a:bodyPr lIns="48969" tIns="48969" rIns="48969" bIns="48969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69" tIns="48969" rIns="48969" bIns="48969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69" tIns="48969" rIns="48969" bIns="48969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73" y="9587689"/>
            <a:ext cx="458227" cy="441360"/>
          </a:xfrm>
          <a:prstGeom prst="rect">
            <a:avLst/>
          </a:prstGeom>
        </p:spPr>
        <p:txBody>
          <a:bodyPr lIns="48969" tIns="48969" rIns="48969" bIns="48969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69" tIns="48969" rIns="48969" bIns="48969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69" tIns="48969" rIns="48969" bIns="48969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73" y="9587689"/>
            <a:ext cx="458227" cy="441360"/>
          </a:xfrm>
          <a:prstGeom prst="rect">
            <a:avLst/>
          </a:prstGeom>
        </p:spPr>
        <p:txBody>
          <a:bodyPr lIns="48969" tIns="48969" rIns="48969" bIns="48969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69" tIns="48969" rIns="48969" bIns="48969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69" tIns="48969" rIns="48969" bIns="48969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839200" y="9534525"/>
            <a:ext cx="4267200" cy="5476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69" tIns="48969" rIns="48969" bIns="48969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69" tIns="48969" rIns="48969" bIns="48969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839200" y="9534525"/>
            <a:ext cx="4267200" cy="5476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r="29240" b="35928"/>
          <a:stretch>
            <a:fillRect/>
          </a:stretch>
        </p:blipFill>
        <p:spPr>
          <a:xfrm>
            <a:off x="7639050" y="1193799"/>
            <a:ext cx="10648950" cy="9086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29240" t="35928"/>
          <a:stretch>
            <a:fillRect/>
          </a:stretch>
        </p:blipFill>
        <p:spPr>
          <a:xfrm>
            <a:off x="0" y="0"/>
            <a:ext cx="8535988" cy="728345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662577" y="9635023"/>
            <a:ext cx="368123" cy="346692"/>
          </a:xfrm>
          <a:prstGeom prst="rect">
            <a:avLst/>
          </a:prstGeom>
        </p:spPr>
        <p:txBody>
          <a:bodyPr lIns="48974" tIns="48974" rIns="48974" bIns="48974" anchor="ctr"/>
          <a:lstStyle>
            <a:lvl1pPr defTabSz="1027112">
              <a:defRPr sz="20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61" y="9587683"/>
            <a:ext cx="458239" cy="441372"/>
          </a:xfrm>
          <a:prstGeom prst="rect">
            <a:avLst/>
          </a:prstGeom>
        </p:spPr>
        <p:txBody>
          <a:bodyPr lIns="48974" tIns="48974" rIns="48974" bIns="4897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74" tIns="48974" rIns="48974" bIns="4897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74" tIns="48974" rIns="48974" bIns="4897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61" y="9587683"/>
            <a:ext cx="458239" cy="441372"/>
          </a:xfrm>
          <a:prstGeom prst="rect">
            <a:avLst/>
          </a:prstGeom>
        </p:spPr>
        <p:txBody>
          <a:bodyPr lIns="48974" tIns="48974" rIns="48974" bIns="4897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74" tIns="48974" rIns="48974" bIns="4897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74" tIns="48974" rIns="48974" bIns="4897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61" y="9587683"/>
            <a:ext cx="458239" cy="441372"/>
          </a:xfrm>
          <a:prstGeom prst="rect">
            <a:avLst/>
          </a:prstGeom>
        </p:spPr>
        <p:txBody>
          <a:bodyPr lIns="48974" tIns="48974" rIns="48974" bIns="4897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74" tIns="48974" rIns="48974" bIns="4897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74" tIns="48974" rIns="48974" bIns="4897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61" y="9587683"/>
            <a:ext cx="458239" cy="441372"/>
          </a:xfrm>
          <a:prstGeom prst="rect">
            <a:avLst/>
          </a:prstGeom>
        </p:spPr>
        <p:txBody>
          <a:bodyPr lIns="48974" tIns="48974" rIns="48974" bIns="4897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74" tIns="48974" rIns="48974" bIns="4897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74" tIns="48974" rIns="48974" bIns="4897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61" y="9587683"/>
            <a:ext cx="458239" cy="441372"/>
          </a:xfrm>
          <a:prstGeom prst="rect">
            <a:avLst/>
          </a:prstGeom>
        </p:spPr>
        <p:txBody>
          <a:bodyPr lIns="48974" tIns="48974" rIns="48974" bIns="4897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74" tIns="48974" rIns="48974" bIns="4897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74" tIns="48974" rIns="48974" bIns="4897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61" y="9587683"/>
            <a:ext cx="458239" cy="441372"/>
          </a:xfrm>
          <a:prstGeom prst="rect">
            <a:avLst/>
          </a:prstGeom>
        </p:spPr>
        <p:txBody>
          <a:bodyPr lIns="48974" tIns="48974" rIns="48974" bIns="4897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74" tIns="48974" rIns="48974" bIns="4897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74" tIns="48974" rIns="48974" bIns="4897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61" y="9587683"/>
            <a:ext cx="458239" cy="441372"/>
          </a:xfrm>
          <a:prstGeom prst="rect">
            <a:avLst/>
          </a:prstGeom>
        </p:spPr>
        <p:txBody>
          <a:bodyPr lIns="48974" tIns="48974" rIns="48974" bIns="4897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74" tIns="48974" rIns="48974" bIns="4897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74" tIns="48974" rIns="48974" bIns="4897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61" y="9587683"/>
            <a:ext cx="458239" cy="441372"/>
          </a:xfrm>
          <a:prstGeom prst="rect">
            <a:avLst/>
          </a:prstGeom>
        </p:spPr>
        <p:txBody>
          <a:bodyPr lIns="48974" tIns="48974" rIns="48974" bIns="4897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74" tIns="48974" rIns="48974" bIns="4897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74" tIns="48974" rIns="48974" bIns="4897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61" y="9587683"/>
            <a:ext cx="458239" cy="441372"/>
          </a:xfrm>
          <a:prstGeom prst="rect">
            <a:avLst/>
          </a:prstGeom>
        </p:spPr>
        <p:txBody>
          <a:bodyPr lIns="48974" tIns="48974" rIns="48974" bIns="4897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69" tIns="48969" rIns="48969" bIns="48969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69" tIns="48969" rIns="48969" bIns="48969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73" y="9587689"/>
            <a:ext cx="458227" cy="441360"/>
          </a:xfrm>
          <a:prstGeom prst="rect">
            <a:avLst/>
          </a:prstGeom>
        </p:spPr>
        <p:txBody>
          <a:bodyPr lIns="48969" tIns="48969" rIns="48969" bIns="48969" anchor="ctr"/>
          <a:lstStyle>
            <a:lvl1pPr defTabSz="1150937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74" tIns="48974" rIns="48974" bIns="4897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74" tIns="48974" rIns="48974" bIns="4897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61" y="9587683"/>
            <a:ext cx="458239" cy="441372"/>
          </a:xfrm>
          <a:prstGeom prst="rect">
            <a:avLst/>
          </a:prstGeom>
        </p:spPr>
        <p:txBody>
          <a:bodyPr lIns="48974" tIns="48974" rIns="48974" bIns="4897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74" tIns="48974" rIns="48974" bIns="4897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74" tIns="48974" rIns="48974" bIns="4897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839200" y="9534525"/>
            <a:ext cx="4267200" cy="5476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74" tIns="48974" rIns="48974" bIns="4897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8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74" tIns="48974" rIns="48974" bIns="4897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839200" y="9534525"/>
            <a:ext cx="4267200" cy="5476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r="29240" b="35928"/>
          <a:stretch>
            <a:fillRect/>
          </a:stretch>
        </p:blipFill>
        <p:spPr>
          <a:xfrm>
            <a:off x="7639050" y="1193799"/>
            <a:ext cx="10648950" cy="9086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29240" t="35928"/>
          <a:stretch>
            <a:fillRect/>
          </a:stretch>
        </p:blipFill>
        <p:spPr>
          <a:xfrm>
            <a:off x="0" y="0"/>
            <a:ext cx="8535988" cy="728345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84" tIns="48984" rIns="48984" bIns="4898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9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84" tIns="48984" rIns="48984" bIns="4898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662559" y="9635014"/>
            <a:ext cx="368142" cy="346710"/>
          </a:xfrm>
          <a:prstGeom prst="rect">
            <a:avLst/>
          </a:prstGeom>
        </p:spPr>
        <p:txBody>
          <a:bodyPr lIns="48984" tIns="48984" rIns="48984" bIns="48984" anchor="ctr"/>
          <a:lstStyle>
            <a:lvl1pPr defTabSz="1027112">
              <a:defRPr sz="20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84" tIns="48984" rIns="48984" bIns="4898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0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84" tIns="48984" rIns="48984" bIns="4898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43" y="9587674"/>
            <a:ext cx="458258" cy="441390"/>
          </a:xfrm>
          <a:prstGeom prst="rect">
            <a:avLst/>
          </a:prstGeom>
        </p:spPr>
        <p:txBody>
          <a:bodyPr lIns="48984" tIns="48984" rIns="48984" bIns="4898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84" tIns="48984" rIns="48984" bIns="4898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1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84" tIns="48984" rIns="48984" bIns="4898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43" y="9587674"/>
            <a:ext cx="458258" cy="441390"/>
          </a:xfrm>
          <a:prstGeom prst="rect">
            <a:avLst/>
          </a:prstGeom>
        </p:spPr>
        <p:txBody>
          <a:bodyPr lIns="48984" tIns="48984" rIns="48984" bIns="4898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84" tIns="48984" rIns="48984" bIns="4898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84" tIns="48984" rIns="48984" bIns="4898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43" y="9587674"/>
            <a:ext cx="458258" cy="441390"/>
          </a:xfrm>
          <a:prstGeom prst="rect">
            <a:avLst/>
          </a:prstGeom>
        </p:spPr>
        <p:txBody>
          <a:bodyPr lIns="48984" tIns="48984" rIns="48984" bIns="4898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84" tIns="48984" rIns="48984" bIns="4898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84" tIns="48984" rIns="48984" bIns="4898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43" y="9587674"/>
            <a:ext cx="458258" cy="441390"/>
          </a:xfrm>
          <a:prstGeom prst="rect">
            <a:avLst/>
          </a:prstGeom>
        </p:spPr>
        <p:txBody>
          <a:bodyPr lIns="48984" tIns="48984" rIns="48984" bIns="4898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84" tIns="48984" rIns="48984" bIns="4898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84" tIns="48984" rIns="48984" bIns="4898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43" y="9587674"/>
            <a:ext cx="458258" cy="441390"/>
          </a:xfrm>
          <a:prstGeom prst="rect">
            <a:avLst/>
          </a:prstGeom>
        </p:spPr>
        <p:txBody>
          <a:bodyPr lIns="48984" tIns="48984" rIns="48984" bIns="4898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43" y="9587674"/>
            <a:ext cx="458258" cy="441390"/>
          </a:xfrm>
          <a:prstGeom prst="rect">
            <a:avLst/>
          </a:prstGeom>
        </p:spPr>
        <p:txBody>
          <a:bodyPr lIns="48984" tIns="48984" rIns="48984" bIns="4898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74" tIns="48974" rIns="48974" bIns="4897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74" tIns="48974" rIns="48974" bIns="4897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61" y="9587683"/>
            <a:ext cx="458239" cy="441372"/>
          </a:xfrm>
          <a:prstGeom prst="rect">
            <a:avLst/>
          </a:prstGeom>
        </p:spPr>
        <p:txBody>
          <a:bodyPr lIns="48974" tIns="48974" rIns="48974" bIns="48974" anchor="ctr"/>
          <a:lstStyle>
            <a:lvl1pPr defTabSz="1150937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84" tIns="48984" rIns="48984" bIns="4898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84" tIns="48984" rIns="48984" bIns="4898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43" y="9587674"/>
            <a:ext cx="458258" cy="441390"/>
          </a:xfrm>
          <a:prstGeom prst="rect">
            <a:avLst/>
          </a:prstGeom>
        </p:spPr>
        <p:txBody>
          <a:bodyPr lIns="48984" tIns="48984" rIns="48984" bIns="4898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84" tIns="48984" rIns="48984" bIns="4898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84" tIns="48984" rIns="48984" bIns="4898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43" y="9587674"/>
            <a:ext cx="458258" cy="441390"/>
          </a:xfrm>
          <a:prstGeom prst="rect">
            <a:avLst/>
          </a:prstGeom>
        </p:spPr>
        <p:txBody>
          <a:bodyPr lIns="48984" tIns="48984" rIns="48984" bIns="4898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84" tIns="48984" rIns="48984" bIns="4898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84" tIns="48984" rIns="48984" bIns="4898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43" y="9587674"/>
            <a:ext cx="458258" cy="441390"/>
          </a:xfrm>
          <a:prstGeom prst="rect">
            <a:avLst/>
          </a:prstGeom>
        </p:spPr>
        <p:txBody>
          <a:bodyPr lIns="48984" tIns="48984" rIns="48984" bIns="4898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84" tIns="48984" rIns="48984" bIns="4898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84" tIns="48984" rIns="48984" bIns="4898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43" y="9587674"/>
            <a:ext cx="458258" cy="441390"/>
          </a:xfrm>
          <a:prstGeom prst="rect">
            <a:avLst/>
          </a:prstGeom>
        </p:spPr>
        <p:txBody>
          <a:bodyPr lIns="48984" tIns="48984" rIns="48984" bIns="48984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84" tIns="48984" rIns="48984" bIns="4898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9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84" tIns="48984" rIns="48984" bIns="4898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839200" y="9534525"/>
            <a:ext cx="4267200" cy="5476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84" tIns="48984" rIns="48984" bIns="4898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84" tIns="48984" rIns="48984" bIns="4898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839200" y="9534525"/>
            <a:ext cx="4267200" cy="5476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1BBAB"/>
            </a:gs>
            <a:gs pos="22999">
              <a:srgbClr val="CAC3B1"/>
            </a:gs>
            <a:gs pos="100000">
              <a:srgbClr val="E2DBC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90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8175" y="1847850"/>
            <a:ext cx="14471650" cy="6570663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Прямоугольник"/>
          <p:cNvSpPr/>
          <p:nvPr/>
        </p:nvSpPr>
        <p:spPr>
          <a:xfrm>
            <a:off x="2171700" y="2117725"/>
            <a:ext cx="13944600" cy="6051550"/>
          </a:xfrm>
          <a:prstGeom prst="rect">
            <a:avLst/>
          </a:prstGeom>
          <a:ln w="6350" cap="sq">
            <a:solidFill>
              <a:srgbClr val="40404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4" name="Прямоугольник"/>
          <p:cNvSpPr/>
          <p:nvPr/>
        </p:nvSpPr>
        <p:spPr>
          <a:xfrm>
            <a:off x="7704137" y="1901825"/>
            <a:ext cx="2879726" cy="1096963"/>
          </a:xfrm>
          <a:prstGeom prst="rect">
            <a:avLst/>
          </a:prstGeom>
          <a:solidFill>
            <a:srgbClr val="E3DED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18" name="Сгруппировать"/>
          <p:cNvGrpSpPr/>
          <p:nvPr/>
        </p:nvGrpSpPr>
        <p:grpSpPr>
          <a:xfrm>
            <a:off x="7875587" y="1901825"/>
            <a:ext cx="2536826" cy="968375"/>
            <a:chOff x="0" y="0"/>
            <a:chExt cx="2536825" cy="968375"/>
          </a:xfrm>
        </p:grpSpPr>
        <p:sp>
          <p:nvSpPr>
            <p:cNvPr id="415" name="Линия"/>
            <p:cNvSpPr/>
            <p:nvPr/>
          </p:nvSpPr>
          <p:spPr>
            <a:xfrm flipH="1">
              <a:off x="-1" y="0"/>
              <a:ext cx="1" cy="96055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6" name="Линия"/>
            <p:cNvSpPr/>
            <p:nvPr/>
          </p:nvSpPr>
          <p:spPr>
            <a:xfrm>
              <a:off x="2536825" y="0"/>
              <a:ext cx="1" cy="96055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7" name="Линия"/>
            <p:cNvSpPr/>
            <p:nvPr/>
          </p:nvSpPr>
          <p:spPr>
            <a:xfrm>
              <a:off x="-1" y="968375"/>
              <a:ext cx="2536827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5762910" y="7841297"/>
            <a:ext cx="315290" cy="32004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371600">
              <a:defRPr sz="15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012" y="360362"/>
            <a:ext cx="17579976" cy="956945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7583772" y="9552622"/>
            <a:ext cx="315291" cy="32004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371600">
              <a:defRPr sz="15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1BBAB"/>
            </a:gs>
            <a:gs pos="22999">
              <a:srgbClr val="CAC3B1"/>
            </a:gs>
            <a:gs pos="100000">
              <a:srgbClr val="E2DBC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90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8175" y="1847850"/>
            <a:ext cx="14471650" cy="6570663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Прямоугольник"/>
          <p:cNvSpPr/>
          <p:nvPr/>
        </p:nvSpPr>
        <p:spPr>
          <a:xfrm>
            <a:off x="2171700" y="2117725"/>
            <a:ext cx="13944600" cy="6051550"/>
          </a:xfrm>
          <a:prstGeom prst="rect">
            <a:avLst/>
          </a:prstGeom>
          <a:ln w="6350" cap="sq">
            <a:solidFill>
              <a:srgbClr val="40404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7" name="Прямоугольник"/>
          <p:cNvSpPr/>
          <p:nvPr/>
        </p:nvSpPr>
        <p:spPr>
          <a:xfrm>
            <a:off x="7704137" y="1901825"/>
            <a:ext cx="2879726" cy="1096963"/>
          </a:xfrm>
          <a:prstGeom prst="rect">
            <a:avLst/>
          </a:prstGeom>
          <a:solidFill>
            <a:srgbClr val="E3DED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41" name="Сгруппировать"/>
          <p:cNvGrpSpPr/>
          <p:nvPr/>
        </p:nvGrpSpPr>
        <p:grpSpPr>
          <a:xfrm>
            <a:off x="7875587" y="1901825"/>
            <a:ext cx="2536826" cy="968375"/>
            <a:chOff x="0" y="0"/>
            <a:chExt cx="2536825" cy="968375"/>
          </a:xfrm>
        </p:grpSpPr>
        <p:sp>
          <p:nvSpPr>
            <p:cNvPr id="438" name="Линия"/>
            <p:cNvSpPr/>
            <p:nvPr/>
          </p:nvSpPr>
          <p:spPr>
            <a:xfrm flipH="1">
              <a:off x="-1" y="0"/>
              <a:ext cx="1" cy="96055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9" name="Линия"/>
            <p:cNvSpPr/>
            <p:nvPr/>
          </p:nvSpPr>
          <p:spPr>
            <a:xfrm>
              <a:off x="2536825" y="0"/>
              <a:ext cx="1" cy="96055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40" name="Линия"/>
            <p:cNvSpPr/>
            <p:nvPr/>
          </p:nvSpPr>
          <p:spPr>
            <a:xfrm>
              <a:off x="-1" y="968375"/>
              <a:ext cx="2536827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00200" y="963612"/>
            <a:ext cx="15087600" cy="205740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l" defTabSz="1371600">
              <a:lnSpc>
                <a:spcPct val="90000"/>
              </a:lnSpc>
              <a:defRPr sz="7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00200" y="3154362"/>
            <a:ext cx="15087600" cy="58975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73050" indent="-273050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19931" indent="-307181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74976" indent="-351064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44650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5812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5759735" y="7839709"/>
            <a:ext cx="315290" cy="32004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371600">
              <a:defRPr sz="15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012" y="360362"/>
            <a:ext cx="17579976" cy="9569451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00200" y="963612"/>
            <a:ext cx="15087600" cy="205740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l" defTabSz="1371600">
              <a:lnSpc>
                <a:spcPct val="90000"/>
              </a:lnSpc>
              <a:defRPr sz="7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00200" y="3154362"/>
            <a:ext cx="15087600" cy="58975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73050" indent="-273050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19931" indent="-307181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74976" indent="-351064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44650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5812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7583772" y="9552622"/>
            <a:ext cx="315291" cy="32004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371600">
              <a:defRPr sz="15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84" tIns="48984" rIns="48984" bIns="48984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84" tIns="48984" rIns="48984" bIns="48984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43" y="9587674"/>
            <a:ext cx="458258" cy="441390"/>
          </a:xfrm>
          <a:prstGeom prst="rect">
            <a:avLst/>
          </a:prstGeom>
        </p:spPr>
        <p:txBody>
          <a:bodyPr lIns="48984" tIns="48984" rIns="48984" bIns="48984" anchor="ctr"/>
          <a:lstStyle>
            <a:lvl1pPr defTabSz="1150937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012" y="360362"/>
            <a:ext cx="17579976" cy="9569451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00200" y="963612"/>
            <a:ext cx="15087600" cy="205740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l" defTabSz="1371600">
              <a:lnSpc>
                <a:spcPct val="90000"/>
              </a:lnSpc>
              <a:defRPr sz="7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6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00200" y="3154362"/>
            <a:ext cx="15087600" cy="58975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73050" indent="-273050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19931" indent="-307181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74976" indent="-351064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44650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5812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7583772" y="9552622"/>
            <a:ext cx="315291" cy="32004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371600">
              <a:defRPr sz="15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012" y="360362"/>
            <a:ext cx="17579976" cy="9569451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00200" y="963612"/>
            <a:ext cx="15087600" cy="205740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l" defTabSz="1371600">
              <a:lnSpc>
                <a:spcPct val="90000"/>
              </a:lnSpc>
              <a:defRPr sz="7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00200" y="3154362"/>
            <a:ext cx="15087600" cy="58975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73050" indent="-273050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19931" indent="-307181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74976" indent="-351064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44650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5812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7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7583772" y="9552622"/>
            <a:ext cx="315291" cy="32004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371600">
              <a:defRPr sz="15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012" y="360362"/>
            <a:ext cx="17579976" cy="9569451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00200" y="963612"/>
            <a:ext cx="15087600" cy="205740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l" defTabSz="1371600">
              <a:lnSpc>
                <a:spcPct val="90000"/>
              </a:lnSpc>
              <a:defRPr sz="7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8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00200" y="3154362"/>
            <a:ext cx="15087600" cy="58975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73050" indent="-273050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19931" indent="-307181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74976" indent="-351064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44650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5812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7583772" y="9552622"/>
            <a:ext cx="315291" cy="32004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371600">
              <a:defRPr sz="15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Прямоугольник"/>
          <p:cNvSpPr/>
          <p:nvPr/>
        </p:nvSpPr>
        <p:spPr>
          <a:xfrm>
            <a:off x="368299" y="357187"/>
            <a:ext cx="12796839" cy="9572626"/>
          </a:xfrm>
          <a:prstGeom prst="rect">
            <a:avLst/>
          </a:prstGeom>
          <a:solidFill>
            <a:srgbClr val="E3DED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2" name="Прямоугольник"/>
          <p:cNvSpPr/>
          <p:nvPr/>
        </p:nvSpPr>
        <p:spPr>
          <a:xfrm>
            <a:off x="13530262" y="357187"/>
            <a:ext cx="4389438" cy="9572626"/>
          </a:xfrm>
          <a:prstGeom prst="rect">
            <a:avLst/>
          </a:prstGeom>
          <a:solidFill>
            <a:srgbClr val="1CADE4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3" name="Прямоугольник"/>
          <p:cNvSpPr/>
          <p:nvPr/>
        </p:nvSpPr>
        <p:spPr>
          <a:xfrm>
            <a:off x="13736637" y="561975"/>
            <a:ext cx="3976688" cy="9163050"/>
          </a:xfrm>
          <a:prstGeom prst="rect">
            <a:avLst/>
          </a:prstGeom>
          <a:ln w="6350" cap="sq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00200" y="963612"/>
            <a:ext cx="15087600" cy="205740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l" defTabSz="1371600">
              <a:lnSpc>
                <a:spcPct val="90000"/>
              </a:lnSpc>
              <a:defRPr sz="7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9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00200" y="3154362"/>
            <a:ext cx="15087600" cy="58975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73050" indent="-273050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19931" indent="-307181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74976" indent="-351064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44650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5812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7469472" y="9425622"/>
            <a:ext cx="315291" cy="32004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371600">
              <a:defRPr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Прямоугольник"/>
          <p:cNvSpPr/>
          <p:nvPr/>
        </p:nvSpPr>
        <p:spPr>
          <a:xfrm>
            <a:off x="13530262" y="357187"/>
            <a:ext cx="4389438" cy="9572626"/>
          </a:xfrm>
          <a:prstGeom prst="rect">
            <a:avLst/>
          </a:prstGeom>
          <a:solidFill>
            <a:srgbClr val="1CADE4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4" name="Прямоугольник"/>
          <p:cNvSpPr/>
          <p:nvPr/>
        </p:nvSpPr>
        <p:spPr>
          <a:xfrm>
            <a:off x="13736637" y="561975"/>
            <a:ext cx="3976688" cy="9163050"/>
          </a:xfrm>
          <a:prstGeom prst="rect">
            <a:avLst/>
          </a:prstGeom>
          <a:ln w="6350" cap="sq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00200" y="963612"/>
            <a:ext cx="15087600" cy="205740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l" defTabSz="1371600">
              <a:lnSpc>
                <a:spcPct val="90000"/>
              </a:lnSpc>
              <a:defRPr sz="7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0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00200" y="3154362"/>
            <a:ext cx="15087600" cy="58975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73050" indent="-273050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19931" indent="-307181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74976" indent="-351064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44650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5812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7474235" y="9431972"/>
            <a:ext cx="315290" cy="32004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371600">
              <a:defRPr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012" y="360362"/>
            <a:ext cx="17579976" cy="9569451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00200" y="963612"/>
            <a:ext cx="15087600" cy="205740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l" defTabSz="1371600">
              <a:lnSpc>
                <a:spcPct val="90000"/>
              </a:lnSpc>
              <a:defRPr sz="7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1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00200" y="3154362"/>
            <a:ext cx="15087600" cy="58975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73050" indent="-273050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19931" indent="-307181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74976" indent="-351064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44650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5812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7583772" y="9552622"/>
            <a:ext cx="315291" cy="32004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371600">
              <a:defRPr sz="15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012" y="360362"/>
            <a:ext cx="17579976" cy="9569451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00200" y="963612"/>
            <a:ext cx="15087600" cy="205740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l" defTabSz="1371600">
              <a:lnSpc>
                <a:spcPct val="90000"/>
              </a:lnSpc>
              <a:defRPr sz="7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2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00200" y="3154362"/>
            <a:ext cx="15087600" cy="58975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73050" indent="-273050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19931" indent="-307181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74976" indent="-351064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44650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5812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7583772" y="9552622"/>
            <a:ext cx="315291" cy="32004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371600">
              <a:defRPr sz="15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012" y="360362"/>
            <a:ext cx="17579976" cy="9569451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00200" y="963612"/>
            <a:ext cx="15087600" cy="205740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l" defTabSz="1371600">
              <a:lnSpc>
                <a:spcPct val="90000"/>
              </a:lnSpc>
              <a:defRPr sz="7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00200" y="3154362"/>
            <a:ext cx="15087600" cy="58975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73050" indent="-273050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19931" indent="-307181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74976" indent="-351064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44650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5812" indent="-409575" defTabSz="1371600">
              <a:spcBef>
                <a:spcPts val="1300"/>
              </a:spcBef>
              <a:buClr>
                <a:srgbClr val="262626"/>
              </a:buClr>
              <a:buSzPct val="100000"/>
              <a:buFont typeface="Garamond"/>
              <a:buChar char="◦"/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7583772" y="9552622"/>
            <a:ext cx="315291" cy="32004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371600">
              <a:defRPr sz="15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r="29240" b="35928"/>
          <a:stretch>
            <a:fillRect/>
          </a:stretch>
        </p:blipFill>
        <p:spPr>
          <a:xfrm>
            <a:off x="7639050" y="1193799"/>
            <a:ext cx="10648950" cy="9086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29240" t="35928"/>
          <a:stretch>
            <a:fillRect/>
          </a:stretch>
        </p:blipFill>
        <p:spPr>
          <a:xfrm>
            <a:off x="0" y="0"/>
            <a:ext cx="8535988" cy="728345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662589" y="9635029"/>
            <a:ext cx="368111" cy="346680"/>
          </a:xfrm>
          <a:prstGeom prst="rect">
            <a:avLst/>
          </a:prstGeom>
        </p:spPr>
        <p:txBody>
          <a:bodyPr lIns="48969" tIns="48969" rIns="48969" bIns="48969" anchor="ctr"/>
          <a:lstStyle>
            <a:lvl1pPr defTabSz="1027112">
              <a:defRPr sz="20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69" tIns="48969" rIns="48969" bIns="48969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69" tIns="48969" rIns="48969" bIns="48969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73" y="9587689"/>
            <a:ext cx="458227" cy="441360"/>
          </a:xfrm>
          <a:prstGeom prst="rect">
            <a:avLst/>
          </a:prstGeom>
        </p:spPr>
        <p:txBody>
          <a:bodyPr lIns="48969" tIns="48969" rIns="48969" bIns="48969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9138"/>
          </a:xfrm>
          <a:prstGeom prst="rect">
            <a:avLst/>
          </a:prstGeom>
        </p:spPr>
        <p:txBody>
          <a:bodyPr lIns="48969" tIns="48969" rIns="48969" bIns="48969" anchor="ctr">
            <a:normAutofit/>
          </a:bodyPr>
          <a:lstStyle>
            <a:lvl1pPr algn="l" defTabSz="1370012">
              <a:lnSpc>
                <a:spcPct val="90000"/>
              </a:lnSpc>
              <a:defRPr sz="6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801"/>
          </a:xfrm>
          <a:prstGeom prst="rect">
            <a:avLst/>
          </a:prstGeom>
        </p:spPr>
        <p:txBody>
          <a:bodyPr lIns="48969" tIns="48969" rIns="48969" bIns="48969">
            <a:normAutofit/>
          </a:bodyPr>
          <a:lstStyle>
            <a:lvl1pPr marL="341312" indent="-341312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1pPr>
            <a:lvl2pPr marL="1083997" indent="-39819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2pPr>
            <a:lvl3pPr marL="1849437" indent="-477837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3pPr>
            <a:lvl4pPr marL="2588330" indent="-530930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4pPr>
            <a:lvl5pPr marL="3539595" indent="-796395" defTabSz="1370012">
              <a:lnSpc>
                <a:spcPct val="90000"/>
              </a:lnSpc>
              <a:spcBef>
                <a:spcPts val="1500"/>
              </a:spcBef>
              <a:buSzPct val="100000"/>
              <a:buFont typeface="Arial"/>
              <a:buChar char="•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6572473" y="9587689"/>
            <a:ext cx="458227" cy="441360"/>
          </a:xfrm>
          <a:prstGeom prst="rect">
            <a:avLst/>
          </a:prstGeom>
        </p:spPr>
        <p:txBody>
          <a:bodyPr lIns="48969" tIns="48969" rIns="48969" bIns="48969" anchor="ctr"/>
          <a:lstStyle>
            <a:lvl1pPr defTabSz="1370012">
              <a:defRPr sz="2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411956"/>
            <a:ext cx="16459200" cy="198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7129174" y="9566275"/>
            <a:ext cx="244426" cy="24164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 defTabSz="914400"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342900" marR="0" indent="112712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342900" marR="0" indent="569912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342900" marR="0" indent="1027112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342900" marR="0" indent="1484312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342900" marR="0" indent="1941512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42900" marR="0" indent="2398712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42900" marR="0" indent="2855912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42900" marR="0" indent="3313112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5612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2812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0012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7212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eestr.agro.uz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ТАШКЕНТСКИЙ ГОСУДАРСТВЕННЫЙ АГРАРНЫЙ УНИВЕРСИТЕТ"/>
          <p:cNvSpPr txBox="1"/>
          <p:nvPr/>
        </p:nvSpPr>
        <p:spPr>
          <a:xfrm>
            <a:off x="1916196" y="5575548"/>
            <a:ext cx="7848872" cy="233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marL="2579687" indent="-2566987" algn="ctr" defTabSz="914400">
              <a:lnSpc>
                <a:spcPct val="115000"/>
              </a:lnSpc>
              <a:spcBef>
                <a:spcPts val="100"/>
              </a:spcBef>
              <a:defRPr sz="51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marL="0" indent="12700"/>
            <a:r>
              <a:rPr sz="4400" dirty="0">
                <a:solidFill>
                  <a:srgbClr val="00B0F0"/>
                </a:solidFill>
              </a:rPr>
              <a:t>ТАШКЕНТСКИЙ ГОСУДАРСТВЕННЫЙ АГРАРНЫЙ УНИВЕРСИТЕТ</a:t>
            </a:r>
          </a:p>
        </p:txBody>
      </p:sp>
      <p:pic>
        <p:nvPicPr>
          <p:cNvPr id="54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7996" y="1361819"/>
            <a:ext cx="1676400" cy="16954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879304" y="1441101"/>
            <a:ext cx="56886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Министерство сельского хозяйства Республики Узбекистан</a:t>
            </a:r>
            <a:endParaRPr lang="ru-RU" sz="3200" dirty="0">
              <a:latin typeface="Times New Roman" pitchFamily="18" charset="0"/>
              <a:cs typeface="Times New Roman" pitchFamily="18" charset="0"/>
              <a:hlinkClick r:id="rId3"/>
            </a:endParaRPr>
          </a:p>
        </p:txBody>
      </p:sp>
      <p:pic>
        <p:nvPicPr>
          <p:cNvPr id="1026" name="Picture 2" descr="https://upload.wikimedia.org/wikipedia/commons/1/12/Tdau_bi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176" y="1111052"/>
            <a:ext cx="7021942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shkent davlat agrar universite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20" y="3414391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ФАКУЛЬТЕТЫ И НАПРАВЛЕНИЯ ОБРАЗОВАНИЯ"/>
          <p:cNvSpPr txBox="1">
            <a:spLocks noGrp="1"/>
          </p:cNvSpPr>
          <p:nvPr>
            <p:ph type="ctrTitle" idx="4294967295"/>
          </p:nvPr>
        </p:nvSpPr>
        <p:spPr>
          <a:xfrm>
            <a:off x="4575175" y="149225"/>
            <a:ext cx="9137650" cy="13541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ФАКУЛЬТЕТЫ И НАПРАВЛЕНИЯ ОБРАЗОВАНИЯ</a:t>
            </a:r>
          </a:p>
        </p:txBody>
      </p:sp>
      <p:sp>
        <p:nvSpPr>
          <p:cNvPr id="600" name="ЗАЩИТА РАСТЕНИЙ ПОЧВОВЕДЕНИЕ И АГРОХИМИЯ…"/>
          <p:cNvSpPr txBox="1">
            <a:spLocks noGrp="1"/>
          </p:cNvSpPr>
          <p:nvPr>
            <p:ph type="subTitle" sz="half" idx="4294967295"/>
          </p:nvPr>
        </p:nvSpPr>
        <p:spPr>
          <a:xfrm>
            <a:off x="7662991" y="2755106"/>
            <a:ext cx="9679862" cy="47767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300"/>
              </a:spcBef>
              <a:defRPr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ЗАЩИТА РАСТЕНИЙ ПОЧВОВЕДЕНИЕ И АГРОХИМИЯ</a:t>
            </a:r>
          </a:p>
          <a:p>
            <a:pPr>
              <a:spcBef>
                <a:spcPts val="3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КАРАНТИН РАСТЕНИЙ</a:t>
            </a:r>
          </a:p>
          <a:p>
            <a:pPr>
              <a:spcBef>
                <a:spcPts val="3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ЗАЩИТА РАСТЕНИЙ</a:t>
            </a:r>
          </a:p>
          <a:p>
            <a:pPr>
              <a:lnSpc>
                <a:spcPct val="116000"/>
              </a:lnSpc>
              <a:spcBef>
                <a:spcPts val="8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АГРОХИМИЯ И ПОЧВОВЕДЕНИЕ</a:t>
            </a:r>
          </a:p>
        </p:txBody>
      </p:sp>
      <p:pic>
        <p:nvPicPr>
          <p:cNvPr id="60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171700"/>
            <a:ext cx="6781800" cy="670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ФАКУЛЬТЕТЫ И НАПРАВЛЕНИЯ ОБРАЗОВАНИЯ"/>
          <p:cNvSpPr txBox="1">
            <a:spLocks noGrp="1"/>
          </p:cNvSpPr>
          <p:nvPr>
            <p:ph type="ctrTitle" idx="4294967295"/>
          </p:nvPr>
        </p:nvSpPr>
        <p:spPr>
          <a:xfrm>
            <a:off x="4575175" y="149225"/>
            <a:ext cx="9137650" cy="1231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ФАКУЛЬТЕТЫ И НАПРАВЛЕНИЯ ОБРАЗОВАНИЯ</a:t>
            </a:r>
          </a:p>
        </p:txBody>
      </p:sp>
      <p:sp>
        <p:nvSpPr>
          <p:cNvPr id="604" name="ЮРИДИЧЕСКИЙ И ТУРИСТИЧЕСКИЙ ФАКУЛЬТЕТ (с 2023 года)…"/>
          <p:cNvSpPr txBox="1">
            <a:spLocks noGrp="1"/>
          </p:cNvSpPr>
          <p:nvPr>
            <p:ph type="subTitle" idx="4294967295"/>
          </p:nvPr>
        </p:nvSpPr>
        <p:spPr>
          <a:xfrm>
            <a:off x="6289988" y="1764506"/>
            <a:ext cx="11844339" cy="67579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 b="1">
                <a:solidFill>
                  <a:srgbClr val="00206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endParaRPr/>
          </a:p>
          <a:p>
            <a:pPr>
              <a:spcBef>
                <a:spcPts val="500"/>
              </a:spcBef>
              <a:defRPr sz="2400" b="1">
                <a:solidFill>
                  <a:srgbClr val="00206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   ЮРИДИЧЕСКИЙ И ТУРИСТИЧЕСКИЙ ФАКУЛЬТЕТ (с 2023 года)</a:t>
            </a:r>
          </a:p>
          <a:p>
            <a:pPr>
              <a:spcBef>
                <a:spcPts val="500"/>
              </a:spcBef>
              <a:defRPr sz="2400" b="1">
                <a:solidFill>
                  <a:srgbClr val="00206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endParaRPr/>
          </a:p>
          <a:p>
            <a:pPr algn="just">
              <a:spcBef>
                <a:spcPts val="800"/>
              </a:spcBef>
              <a:defRPr sz="2000">
                <a:solidFill>
                  <a:srgbClr val="4B4F58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t> </a:t>
            </a:r>
            <a:r>
              <a:rPr sz="3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Юридическая регламентация в Узбекистане, известная как </a:t>
            </a:r>
            <a:r>
              <a:rPr sz="3100" b="1">
                <a:latin typeface="Times New Roman"/>
                <a:ea typeface="Times New Roman"/>
                <a:cs typeface="Times New Roman"/>
                <a:sym typeface="Times New Roman"/>
              </a:rPr>
              <a:t>гибридная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, включает в себя как публичные, так и частные правовые нормы. Она предоставляет комплексные правовые знания о институциональной структуре туризма на международной платформе, используя все платформы, а также отечественную (узбекскую) платформу. Важнейшие аспекты включают основные определения права в туризме и источники права в туризме; взаимоотношения с другими отраслями права; защиту прав потребителей, а также урегулирование юридических споров и поддержку туризма, особенно в Узбекистане.</a:t>
            </a:r>
          </a:p>
        </p:txBody>
      </p:sp>
      <p:pic>
        <p:nvPicPr>
          <p:cNvPr id="605" name="Изображение выглядит как искусство, на открытом воздухеКонтент, сгенерированный ИИ, может содержать ошибки." descr="Изображение выглядит как искусство, на открытом воздухе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2324100"/>
            <a:ext cx="5962650" cy="596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Сгруппировать"/>
          <p:cNvGrpSpPr/>
          <p:nvPr/>
        </p:nvGrpSpPr>
        <p:grpSpPr>
          <a:xfrm>
            <a:off x="-1" y="-3175"/>
            <a:ext cx="18288002" cy="908050"/>
            <a:chOff x="0" y="0"/>
            <a:chExt cx="18288001" cy="908050"/>
          </a:xfrm>
        </p:grpSpPr>
        <p:sp>
          <p:nvSpPr>
            <p:cNvPr id="607" name="Прямоугольник"/>
            <p:cNvSpPr/>
            <p:nvPr/>
          </p:nvSpPr>
          <p:spPr>
            <a:xfrm>
              <a:off x="-1" y="0"/>
              <a:ext cx="18288002" cy="908050"/>
            </a:xfrm>
            <a:prstGeom prst="rect">
              <a:avLst/>
            </a:prstGeom>
            <a:solidFill>
              <a:srgbClr val="5B9BD5"/>
            </a:solidFill>
            <a:ln w="12700" cap="flat">
              <a:solidFill>
                <a:srgbClr val="41719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150937">
                <a:defRPr sz="3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8" name="СТРУКТУРА ТАШКЕНТСКОГО ГОСУДАРСТВЕННОГО АГРАРНОГО УНИВЕРСИТЕТА"/>
            <p:cNvSpPr txBox="1"/>
            <p:nvPr/>
          </p:nvSpPr>
          <p:spPr>
            <a:xfrm>
              <a:off x="55315" y="176756"/>
              <a:ext cx="18177370" cy="554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966" tIns="48966" rIns="48966" bIns="48966" numCol="1" anchor="ctr">
              <a:spAutoFit/>
            </a:bodyPr>
            <a:lstStyle>
              <a:lvl1pPr indent="1625600" algn="ctr" defTabSz="1150937">
                <a:defRPr sz="3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СТРУКТУРА ТАШКЕНТСКОГО ГОСУДАРСТВЕННОГО АГРАРНОГО УНИВЕРСИТЕТА</a:t>
              </a:r>
            </a:p>
          </p:txBody>
        </p:sp>
      </p:grpSp>
      <p:pic>
        <p:nvPicPr>
          <p:cNvPr id="61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8816" t="30374" r="70205" b="41699"/>
          <a:stretch>
            <a:fillRect/>
          </a:stretch>
        </p:blipFill>
        <p:spPr>
          <a:xfrm>
            <a:off x="304800" y="-28575"/>
            <a:ext cx="906463" cy="908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96337" y="7743825"/>
            <a:ext cx="4322763" cy="2543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age.jpeg" descr="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35037" y="7720012"/>
            <a:ext cx="3827463" cy="2543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image.jpeg" descr="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562" y="7720012"/>
            <a:ext cx="3665538" cy="2452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45037" y="7748587"/>
            <a:ext cx="3792538" cy="25384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15" name="Tаблица 1"/>
          <p:cNvGraphicFramePr/>
          <p:nvPr/>
        </p:nvGraphicFramePr>
        <p:xfrm>
          <a:off x="304800" y="895350"/>
          <a:ext cx="8748712" cy="691152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748712"/>
              </a:tblGrid>
              <a:tr h="355600">
                <a:tc>
                  <a:txBody>
                    <a:bodyPr/>
                    <a:lstStyle/>
                    <a:p>
                      <a:pPr algn="ctr" defTabSz="1370012">
                        <a:lnSpc>
                          <a:spcPct val="107000"/>
                        </a:lnSpc>
                        <a:spcBef>
                          <a:spcPts val="800"/>
                        </a:spcBef>
                      </a:pPr>
                      <a:r>
                        <a:rPr sz="2100" b="1">
                          <a:solidFill>
                            <a:srgbClr val="002060"/>
                          </a:solidFill>
                        </a:rPr>
                        <a:t>ФАКУЛЬТЕТ АГРОБИОЛОГИЯ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solidFill>
                      <a:srgbClr val="C5E0B4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algn="l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земледелия и мелиорации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382587">
                <a:tc>
                  <a:txBody>
                    <a:bodyPr/>
                    <a:lstStyle/>
                    <a:p>
                      <a:pPr algn="l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растениеводства и масличных культур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439737">
                <a:tc>
                  <a:txBody>
                    <a:bodyPr/>
                    <a:lstStyle/>
                    <a:p>
                      <a:pPr algn="l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селекции и семеноводства сельскохозяйственных культур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algn="l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механизации и автоматизации сельского хозяйства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417512">
                <a:tc>
                  <a:txBody>
                    <a:bodyPr/>
                    <a:lstStyle/>
                    <a:p>
                      <a:pPr algn="ctr" defTabSz="1370012">
                        <a:lnSpc>
                          <a:spcPct val="107000"/>
                        </a:lnSpc>
                        <a:spcBef>
                          <a:spcPts val="800"/>
                        </a:spcBef>
                      </a:pPr>
                      <a:r>
                        <a:rPr sz="2100" b="1">
                          <a:solidFill>
                            <a:srgbClr val="002060"/>
                          </a:solidFill>
                        </a:rPr>
                        <a:t>ФАКУЛЬТЕТ ЗАЩИТЫ РАСТЕНИЙ АГРОХИМИИ И ПОЧВОВЕДЕНИЯ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solidFill>
                      <a:srgbClr val="C5E0B4"/>
                    </a:solidFill>
                  </a:tcPr>
                </a:tc>
              </a:tr>
              <a:tr h="382587">
                <a:tc>
                  <a:txBody>
                    <a:bodyPr/>
                    <a:lstStyle/>
                    <a:p>
                      <a:pPr algn="l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агрохимии и почвоведения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382587">
                <a:tc>
                  <a:txBody>
                    <a:bodyPr/>
                    <a:lstStyle/>
                    <a:p>
                      <a:pPr algn="l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карантина и защиты растений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382587">
                <a:tc>
                  <a:txBody>
                    <a:bodyPr/>
                    <a:lstStyle/>
                    <a:p>
                      <a:pPr algn="l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сельскохозяйственной фитопатологии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ctr" defTabSz="1370012">
                        <a:lnSpc>
                          <a:spcPct val="107000"/>
                        </a:lnSpc>
                        <a:spcBef>
                          <a:spcPts val="800"/>
                        </a:spcBef>
                      </a:pPr>
                      <a:r>
                        <a:rPr sz="2100" b="1">
                          <a:solidFill>
                            <a:srgbClr val="002060"/>
                          </a:solidFill>
                        </a:rPr>
                        <a:t>Факультет плодоводства, овощеводства и виноградарства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solidFill>
                      <a:srgbClr val="C5E0B4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algn="l" defTabSz="1279525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плодоводства, овощеводства и виноградарства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l" defTabSz="1279525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экологии и ботаники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455612">
                <a:tc>
                  <a:txBody>
                    <a:bodyPr/>
                    <a:lstStyle/>
                    <a:p>
                      <a:pPr algn="l" defTabSz="1279525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языков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ctr" defTabSz="1370012">
                        <a:lnSpc>
                          <a:spcPct val="107000"/>
                        </a:lnSpc>
                        <a:spcBef>
                          <a:spcPts val="800"/>
                        </a:spcBef>
                      </a:pPr>
                      <a:r>
                        <a:rPr sz="2100" b="1">
                          <a:solidFill>
                            <a:srgbClr val="002060"/>
                          </a:solidFill>
                        </a:rPr>
                        <a:t>Факультет зоотехнии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solidFill>
                      <a:srgbClr val="C5E0B4"/>
                    </a:solidFill>
                  </a:tcPr>
                </a:tc>
              </a:tr>
              <a:tr h="382587">
                <a:tc>
                  <a:txBody>
                    <a:bodyPr/>
                    <a:lstStyle/>
                    <a:p>
                      <a:pPr algn="l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общей зоотехнии и ветеринарии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382587">
                <a:tc>
                  <a:txBody>
                    <a:bodyPr/>
                    <a:lstStyle/>
                    <a:p>
                      <a:pPr algn="l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шелковой промышленности и шелковичных культур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382587">
                <a:tc>
                  <a:txBody>
                    <a:bodyPr/>
                    <a:lstStyle/>
                    <a:p>
                      <a:pPr algn="l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узбекского языка и литературы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16" name="Tаблица 1"/>
          <p:cNvGraphicFramePr/>
          <p:nvPr/>
        </p:nvGraphicFramePr>
        <p:xfrm>
          <a:off x="9053512" y="879475"/>
          <a:ext cx="9053512" cy="694848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053512"/>
              </a:tblGrid>
              <a:tr h="414337">
                <a:tc>
                  <a:txBody>
                    <a:bodyPr/>
                    <a:lstStyle/>
                    <a:p>
                      <a:pPr algn="ctr" defTabSz="1279525">
                        <a:lnSpc>
                          <a:spcPct val="107000"/>
                        </a:lnSpc>
                        <a:spcBef>
                          <a:spcPts val="800"/>
                        </a:spcBef>
                      </a:pPr>
                      <a:r>
                        <a:rPr sz="2100" b="1">
                          <a:solidFill>
                            <a:srgbClr val="002060"/>
                          </a:solidFill>
                        </a:rPr>
                        <a:t>Факультет лесного хозяйства и ландшафтного дизайна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solidFill>
                      <a:srgbClr val="C5E0B4"/>
                    </a:solidFill>
                  </a:tcPr>
                </a:tc>
              </a:tr>
              <a:tr h="414337">
                <a:tc>
                  <a:txBody>
                    <a:bodyPr/>
                    <a:lstStyle/>
                    <a:p>
                      <a:pPr algn="l" defTabSz="1279525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лесного хозяйства и ландшафтного дизайна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414337">
                <a:tc>
                  <a:txBody>
                    <a:bodyPr/>
                    <a:lstStyle/>
                    <a:p>
                      <a:pPr algn="l" defTabSz="1279525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лечебных растений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414337">
                <a:tc>
                  <a:txBody>
                    <a:bodyPr/>
                    <a:lstStyle/>
                    <a:p>
                      <a:pPr algn="l" defTabSz="1279525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физического воспитания и спорта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algn="ctr" defTabSz="1279525">
                        <a:lnSpc>
                          <a:spcPct val="107000"/>
                        </a:lnSpc>
                        <a:spcBef>
                          <a:spcPts val="800"/>
                        </a:spcBef>
                      </a:pPr>
                      <a:r>
                        <a:rPr sz="2100" b="1">
                          <a:solidFill>
                            <a:srgbClr val="002060"/>
                          </a:solidFill>
                        </a:rPr>
                        <a:t>Факультет хранения и переработки сельскохозяйственных продукции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solidFill>
                      <a:srgbClr val="C5E0B4"/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algn="l" defTabSz="1279525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хранения и переработки сельскохозяйственных продуктов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algn="l" defTabSz="1279525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сельскохозяйственных биотехнологий, стандартизации и сертификации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496887">
                <a:tc>
                  <a:txBody>
                    <a:bodyPr/>
                    <a:lstStyle/>
                    <a:p>
                      <a:pPr algn="l" defTabSz="1279525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биохимии и физиологии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414337">
                <a:tc>
                  <a:txBody>
                    <a:bodyPr/>
                    <a:lstStyle/>
                    <a:p>
                      <a:pPr algn="ctr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/>
                      </a:pPr>
                      <a:r>
                        <a:t> </a:t>
                      </a:r>
                      <a:r>
                        <a:rPr sz="2100" b="1">
                          <a:solidFill>
                            <a:srgbClr val="002060"/>
                          </a:solidFill>
                        </a:rPr>
                        <a:t>ФАКУЛЬТЕТ АГРОЛОГИСТИКИ И БИЗНЕСА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solidFill>
                      <a:srgbClr val="C5E0B4"/>
                    </a:solidFill>
                  </a:tcPr>
                </a:tc>
              </a:tr>
              <a:tr h="957262">
                <a:tc>
                  <a:txBody>
                    <a:bodyPr/>
                    <a:lstStyle/>
                    <a:p>
                      <a:pPr algn="l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2100">
                          <a:solidFill>
                            <a:srgbClr val="002060"/>
                          </a:solidFill>
                        </a:defRPr>
                      </a:pPr>
                      <a:r>
                        <a:t>Агроэкономика</a:t>
                      </a:r>
                    </a:p>
                    <a:p>
                      <a:pPr algn="l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2100">
                          <a:solidFill>
                            <a:srgbClr val="002060"/>
                          </a:solidFill>
                        </a:defRPr>
                      </a:pPr>
                      <a:r>
                        <a:t>Агротуризм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414337">
                <a:tc>
                  <a:txBody>
                    <a:bodyPr/>
                    <a:lstStyle/>
                    <a:p>
                      <a:pPr algn="l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Кафедра бухгалтерского учета, анализа и аудита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414337">
                <a:tc>
                  <a:txBody>
                    <a:bodyPr/>
                    <a:lstStyle/>
                    <a:p>
                      <a:pPr algn="ctr" defTabSz="1370012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 b="1">
                          <a:solidFill>
                            <a:srgbClr val="002060"/>
                          </a:solidFill>
                        </a:rPr>
                        <a:t>Факультет права и туризма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solidFill>
                      <a:srgbClr val="C5E0B3"/>
                    </a:solidFill>
                  </a:tcPr>
                </a:tc>
              </a:tr>
              <a:tr h="414337">
                <a:tc>
                  <a:txBody>
                    <a:bodyPr/>
                    <a:lstStyle/>
                    <a:p>
                      <a:pPr algn="l" defTabSz="1279525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Гуманитарные науки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  <a:tr h="414337">
                <a:tc>
                  <a:txBody>
                    <a:bodyPr/>
                    <a:lstStyle/>
                    <a:p>
                      <a:pPr algn="l" defTabSz="1279525">
                        <a:lnSpc>
                          <a:spcPct val="115000"/>
                        </a:lnSpc>
                        <a:spcBef>
                          <a:spcPts val="1000"/>
                        </a:spcBef>
                      </a:pPr>
                      <a:r>
                        <a:rPr sz="2100">
                          <a:solidFill>
                            <a:srgbClr val="002060"/>
                          </a:solidFill>
                        </a:rPr>
                        <a:t>Информационные системы и технологии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70AD47"/>
                      </a:solidFill>
                    </a:lnL>
                    <a:lnR w="12700">
                      <a:solidFill>
                        <a:srgbClr val="70AD47"/>
                      </a:solidFill>
                    </a:lnR>
                    <a:lnT w="12700">
                      <a:solidFill>
                        <a:srgbClr val="70AD47"/>
                      </a:solidFill>
                    </a:lnT>
                    <a:lnB w="12700">
                      <a:solidFill>
                        <a:srgbClr val="70AD47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Линия"/>
          <p:cNvSpPr/>
          <p:nvPr/>
        </p:nvSpPr>
        <p:spPr>
          <a:xfrm flipV="1">
            <a:off x="7716837" y="2314574"/>
            <a:ext cx="571501" cy="571502"/>
          </a:xfrm>
          <a:prstGeom prst="line">
            <a:avLst/>
          </a:prstGeom>
          <a:ln w="12700">
            <a:solidFill>
              <a:srgbClr val="003366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9" name="Линия"/>
          <p:cNvSpPr/>
          <p:nvPr/>
        </p:nvSpPr>
        <p:spPr>
          <a:xfrm>
            <a:off x="7602537" y="6315075"/>
            <a:ext cx="685801" cy="457200"/>
          </a:xfrm>
          <a:prstGeom prst="line">
            <a:avLst/>
          </a:prstGeom>
          <a:ln w="12700">
            <a:solidFill>
              <a:srgbClr val="003366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0" name="Линия"/>
          <p:cNvSpPr/>
          <p:nvPr/>
        </p:nvSpPr>
        <p:spPr>
          <a:xfrm>
            <a:off x="8288337" y="2314575"/>
            <a:ext cx="914401" cy="0"/>
          </a:xfrm>
          <a:prstGeom prst="line">
            <a:avLst/>
          </a:prstGeom>
          <a:ln w="12700">
            <a:solidFill>
              <a:srgbClr val="003366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1" name="Линия"/>
          <p:cNvSpPr/>
          <p:nvPr/>
        </p:nvSpPr>
        <p:spPr>
          <a:xfrm>
            <a:off x="8288337" y="6772275"/>
            <a:ext cx="914401" cy="0"/>
          </a:xfrm>
          <a:prstGeom prst="line">
            <a:avLst/>
          </a:prstGeom>
          <a:ln w="12700">
            <a:solidFill>
              <a:srgbClr val="003366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2" name="Линия"/>
          <p:cNvSpPr/>
          <p:nvPr/>
        </p:nvSpPr>
        <p:spPr>
          <a:xfrm>
            <a:off x="8174037" y="3458845"/>
            <a:ext cx="1028701" cy="1"/>
          </a:xfrm>
          <a:prstGeom prst="line">
            <a:avLst/>
          </a:prstGeom>
          <a:ln w="12700">
            <a:solidFill>
              <a:srgbClr val="003366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3" name="Линия"/>
          <p:cNvSpPr/>
          <p:nvPr/>
        </p:nvSpPr>
        <p:spPr>
          <a:xfrm>
            <a:off x="8288337" y="4600575"/>
            <a:ext cx="914401" cy="0"/>
          </a:xfrm>
          <a:prstGeom prst="line">
            <a:avLst/>
          </a:prstGeom>
          <a:ln w="12700">
            <a:solidFill>
              <a:srgbClr val="003366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4" name="Линия"/>
          <p:cNvSpPr/>
          <p:nvPr/>
        </p:nvSpPr>
        <p:spPr>
          <a:xfrm>
            <a:off x="8174037" y="5630545"/>
            <a:ext cx="1028701" cy="1"/>
          </a:xfrm>
          <a:prstGeom prst="line">
            <a:avLst/>
          </a:prstGeom>
          <a:ln w="12700">
            <a:solidFill>
              <a:srgbClr val="003366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33" name="Сгруппировать"/>
          <p:cNvGrpSpPr/>
          <p:nvPr/>
        </p:nvGrpSpPr>
        <p:grpSpPr>
          <a:xfrm>
            <a:off x="4659312" y="2755900"/>
            <a:ext cx="3617913" cy="3005138"/>
            <a:chOff x="0" y="0"/>
            <a:chExt cx="3617912" cy="3005137"/>
          </a:xfrm>
        </p:grpSpPr>
        <p:sp>
          <p:nvSpPr>
            <p:cNvPr id="625" name="Овал"/>
            <p:cNvSpPr/>
            <p:nvPr/>
          </p:nvSpPr>
          <p:spPr>
            <a:xfrm>
              <a:off x="-1" y="1122231"/>
              <a:ext cx="258915" cy="71372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50000">
                  <a:srgbClr val="954F72"/>
                </a:gs>
                <a:gs pos="100000">
                  <a:srgbClr val="FFFFFF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2700"/>
              </a:pPr>
              <a:endParaRPr/>
            </a:p>
          </p:txBody>
        </p:sp>
        <p:sp>
          <p:nvSpPr>
            <p:cNvPr id="626" name="Овал"/>
            <p:cNvSpPr/>
            <p:nvPr/>
          </p:nvSpPr>
          <p:spPr>
            <a:xfrm>
              <a:off x="254330" y="1117535"/>
              <a:ext cx="3347544" cy="718417"/>
            </a:xfrm>
            <a:prstGeom prst="ellipse">
              <a:avLst/>
            </a:prstGeom>
            <a:gradFill flip="none" rotWithShape="1">
              <a:gsLst>
                <a:gs pos="0">
                  <a:srgbClr val="512B3E"/>
                </a:gs>
                <a:gs pos="50000">
                  <a:srgbClr val="954F72"/>
                </a:gs>
                <a:gs pos="100000">
                  <a:srgbClr val="512B3E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2700"/>
              </a:pPr>
              <a:endParaRPr/>
            </a:p>
          </p:txBody>
        </p:sp>
        <p:sp>
          <p:nvSpPr>
            <p:cNvPr id="627" name="Овал"/>
            <p:cNvSpPr/>
            <p:nvPr/>
          </p:nvSpPr>
          <p:spPr>
            <a:xfrm>
              <a:off x="270369" y="1136317"/>
              <a:ext cx="3347544" cy="718417"/>
            </a:xfrm>
            <a:prstGeom prst="ellipse">
              <a:avLst/>
            </a:prstGeom>
            <a:gradFill flip="none" rotWithShape="1">
              <a:gsLst>
                <a:gs pos="0">
                  <a:srgbClr val="954F72">
                    <a:alpha val="0"/>
                  </a:srgbClr>
                </a:gs>
                <a:gs pos="100000">
                  <a:srgbClr val="5F3248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2700"/>
              </a:pPr>
              <a:endParaRPr/>
            </a:p>
          </p:txBody>
        </p:sp>
        <p:sp>
          <p:nvSpPr>
            <p:cNvPr id="628" name="Овал"/>
            <p:cNvSpPr/>
            <p:nvPr/>
          </p:nvSpPr>
          <p:spPr>
            <a:xfrm>
              <a:off x="419302" y="1119883"/>
              <a:ext cx="3017601" cy="7184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2700"/>
              </a:pPr>
              <a:endParaRPr/>
            </a:p>
          </p:txBody>
        </p:sp>
        <p:sp>
          <p:nvSpPr>
            <p:cNvPr id="629" name="Овал"/>
            <p:cNvSpPr/>
            <p:nvPr/>
          </p:nvSpPr>
          <p:spPr>
            <a:xfrm>
              <a:off x="467418" y="7043"/>
              <a:ext cx="2923660" cy="2998095"/>
            </a:xfrm>
            <a:prstGeom prst="ellipse">
              <a:avLst/>
            </a:prstGeom>
            <a:gradFill flip="none" rotWithShape="1">
              <a:gsLst>
                <a:gs pos="0">
                  <a:srgbClr val="D6E1E2"/>
                </a:gs>
                <a:gs pos="100000">
                  <a:srgbClr val="636869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2700"/>
              </a:pPr>
              <a:endParaRPr/>
            </a:p>
          </p:txBody>
        </p:sp>
        <p:sp>
          <p:nvSpPr>
            <p:cNvPr id="630" name="Овал"/>
            <p:cNvSpPr/>
            <p:nvPr/>
          </p:nvSpPr>
          <p:spPr>
            <a:xfrm>
              <a:off x="504078" y="0"/>
              <a:ext cx="2854922" cy="2925314"/>
            </a:xfrm>
            <a:prstGeom prst="ellipse">
              <a:avLst/>
            </a:prstGeom>
            <a:gradFill flip="none" rotWithShape="1">
              <a:gsLst>
                <a:gs pos="0">
                  <a:srgbClr val="F1F5F5"/>
                </a:gs>
                <a:gs pos="100000">
                  <a:srgbClr val="D6E1E2">
                    <a:alpha val="0"/>
                  </a:srgb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2700"/>
              </a:pPr>
              <a:endParaRPr/>
            </a:p>
          </p:txBody>
        </p:sp>
        <p:sp>
          <p:nvSpPr>
            <p:cNvPr id="631" name="Овал"/>
            <p:cNvSpPr/>
            <p:nvPr/>
          </p:nvSpPr>
          <p:spPr>
            <a:xfrm>
              <a:off x="559069" y="86867"/>
              <a:ext cx="2712863" cy="2732798"/>
            </a:xfrm>
            <a:prstGeom prst="ellipse">
              <a:avLst/>
            </a:prstGeom>
            <a:gradFill flip="none" rotWithShape="1">
              <a:gsLst>
                <a:gs pos="0">
                  <a:srgbClr val="D6E1E2">
                    <a:alpha val="47999"/>
                  </a:srgbClr>
                </a:gs>
                <a:gs pos="100000">
                  <a:srgbClr val="AAB2B3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2700"/>
              </a:pPr>
              <a:endParaRPr/>
            </a:p>
          </p:txBody>
        </p:sp>
        <p:sp>
          <p:nvSpPr>
            <p:cNvPr id="632" name="Овал"/>
            <p:cNvSpPr/>
            <p:nvPr/>
          </p:nvSpPr>
          <p:spPr>
            <a:xfrm>
              <a:off x="627807" y="152604"/>
              <a:ext cx="2570804" cy="2655322"/>
            </a:xfrm>
            <a:prstGeom prst="ellipse">
              <a:avLst/>
            </a:prstGeom>
            <a:gradFill flip="none" rotWithShape="1">
              <a:gsLst>
                <a:gs pos="0">
                  <a:srgbClr val="D6E1E2">
                    <a:alpha val="37998"/>
                  </a:srgbClr>
                </a:gs>
                <a:gs pos="100000">
                  <a:srgbClr val="FFFFF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2700"/>
              </a:pPr>
              <a:endParaRPr/>
            </a:p>
          </p:txBody>
        </p:sp>
      </p:grpSp>
      <p:sp>
        <p:nvSpPr>
          <p:cNvPr id="634" name="Закругленный прямоугольник"/>
          <p:cNvSpPr/>
          <p:nvPr/>
        </p:nvSpPr>
        <p:spPr>
          <a:xfrm>
            <a:off x="9193212" y="1971675"/>
            <a:ext cx="7658101" cy="7334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EBEBE"/>
              </a:gs>
              <a:gs pos="100000">
                <a:srgbClr val="F8F8F8"/>
              </a:gs>
            </a:gsLst>
            <a:lin ang="16200000"/>
          </a:gradFill>
          <a:ln w="19050">
            <a:solidFill>
              <a:srgbClr val="C0C0C0"/>
            </a:solidFill>
          </a:ln>
          <a:effectLst>
            <a:outerShdw blurRad="63500" dist="53881" dir="2700000" rotWithShape="0">
              <a:srgbClr val="292929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2700"/>
            </a:pPr>
            <a:endParaRPr/>
          </a:p>
        </p:txBody>
      </p:sp>
      <p:sp>
        <p:nvSpPr>
          <p:cNvPr id="635" name="44 Направления бакалавриата (очная форма) 7109 студентов"/>
          <p:cNvSpPr txBox="1"/>
          <p:nvPr/>
        </p:nvSpPr>
        <p:spPr>
          <a:xfrm>
            <a:off x="9360553" y="1908155"/>
            <a:ext cx="7503275" cy="860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971" tIns="48971" rIns="48971" bIns="48971">
            <a:spAutoFit/>
          </a:bodyPr>
          <a:lstStyle/>
          <a:p>
            <a:pPr defTabSz="914400">
              <a:defRPr sz="2700">
                <a:solidFill>
                  <a:srgbClr val="FF0000"/>
                </a:solidFill>
              </a:defRPr>
            </a:pPr>
            <a:r>
              <a:t>44</a:t>
            </a:r>
            <a:r>
              <a:rPr>
                <a:solidFill>
                  <a:srgbClr val="000000"/>
                </a:solidFill>
              </a:rPr>
              <a:t> Направления бакалавриата (очная форма) </a:t>
            </a:r>
            <a:r>
              <a:t>7109 с</a:t>
            </a:r>
            <a:r>
              <a:rPr>
                <a:solidFill>
                  <a:srgbClr val="002060"/>
                </a:solidFill>
              </a:rPr>
              <a:t>тудентов</a:t>
            </a:r>
          </a:p>
        </p:txBody>
      </p:sp>
      <p:sp>
        <p:nvSpPr>
          <p:cNvPr id="636" name="Закругленный прямоугольник"/>
          <p:cNvSpPr/>
          <p:nvPr/>
        </p:nvSpPr>
        <p:spPr>
          <a:xfrm>
            <a:off x="9193212" y="3095625"/>
            <a:ext cx="7658101" cy="7334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EBEBE"/>
              </a:gs>
              <a:gs pos="100000">
                <a:srgbClr val="F8F8F8"/>
              </a:gs>
            </a:gsLst>
            <a:lin ang="16200000"/>
          </a:gradFill>
          <a:ln w="19050">
            <a:solidFill>
              <a:srgbClr val="C0C0C0"/>
            </a:solidFill>
          </a:ln>
          <a:effectLst>
            <a:outerShdw blurRad="63500" dist="53881" dir="2700000" rotWithShape="0">
              <a:srgbClr val="292929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2700"/>
            </a:pPr>
            <a:endParaRPr/>
          </a:p>
        </p:txBody>
      </p:sp>
      <p:sp>
        <p:nvSpPr>
          <p:cNvPr id="637" name="32 Направления бакалавриата (заочная форма) 7232 студентов"/>
          <p:cNvSpPr txBox="1"/>
          <p:nvPr/>
        </p:nvSpPr>
        <p:spPr>
          <a:xfrm>
            <a:off x="9410459" y="3163877"/>
            <a:ext cx="7503275" cy="860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971" tIns="48971" rIns="48971" bIns="48971">
            <a:spAutoFit/>
          </a:bodyPr>
          <a:lstStyle/>
          <a:p>
            <a:pPr defTabSz="914400">
              <a:defRPr sz="2700">
                <a:solidFill>
                  <a:srgbClr val="FF0000"/>
                </a:solidFill>
              </a:defRPr>
            </a:pPr>
            <a:r>
              <a:t>32</a:t>
            </a:r>
            <a:r>
              <a:rPr>
                <a:solidFill>
                  <a:srgbClr val="000000"/>
                </a:solidFill>
              </a:rPr>
              <a:t> Направления бакалавриата (заочная форма) </a:t>
            </a:r>
            <a:r>
              <a:t>7232</a:t>
            </a:r>
            <a:r>
              <a:rPr>
                <a:solidFill>
                  <a:srgbClr val="000000"/>
                </a:solidFill>
              </a:rPr>
              <a:t> студентов</a:t>
            </a:r>
          </a:p>
        </p:txBody>
      </p:sp>
      <p:sp>
        <p:nvSpPr>
          <p:cNvPr id="638" name="Закругленный прямоугольник"/>
          <p:cNvSpPr/>
          <p:nvPr/>
        </p:nvSpPr>
        <p:spPr>
          <a:xfrm>
            <a:off x="9188450" y="4210050"/>
            <a:ext cx="7658100" cy="7334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EBEBE"/>
              </a:gs>
              <a:gs pos="100000">
                <a:srgbClr val="F8F8F8"/>
              </a:gs>
            </a:gsLst>
            <a:lin ang="16200000"/>
          </a:gradFill>
          <a:ln w="19050">
            <a:solidFill>
              <a:srgbClr val="C0C0C0"/>
            </a:solidFill>
          </a:ln>
          <a:effectLst>
            <a:outerShdw blurRad="63500" dist="53881" dir="2700000" rotWithShape="0">
              <a:srgbClr val="292929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2700"/>
            </a:pPr>
            <a:endParaRPr/>
          </a:p>
        </p:txBody>
      </p:sp>
      <p:sp>
        <p:nvSpPr>
          <p:cNvPr id="639" name="43Специализации магистратуры 475студентов"/>
          <p:cNvSpPr txBox="1"/>
          <p:nvPr/>
        </p:nvSpPr>
        <p:spPr>
          <a:xfrm>
            <a:off x="9410459" y="4311650"/>
            <a:ext cx="6881413" cy="4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8971" tIns="48971" rIns="48971" bIns="48971">
            <a:spAutoFit/>
          </a:bodyPr>
          <a:lstStyle/>
          <a:p>
            <a:pPr defTabSz="914400">
              <a:defRPr sz="2700">
                <a:solidFill>
                  <a:srgbClr val="FF0000"/>
                </a:solidFill>
              </a:defRPr>
            </a:pPr>
            <a:r>
              <a:t>43</a:t>
            </a:r>
            <a:r>
              <a:rPr>
                <a:solidFill>
                  <a:srgbClr val="000000"/>
                </a:solidFill>
              </a:rPr>
              <a:t>Специализации магистратуры </a:t>
            </a:r>
            <a:r>
              <a:t>475</a:t>
            </a:r>
            <a:r>
              <a:rPr>
                <a:solidFill>
                  <a:srgbClr val="000000"/>
                </a:solidFill>
              </a:rPr>
              <a:t>студентов</a:t>
            </a:r>
          </a:p>
        </p:txBody>
      </p:sp>
      <p:sp>
        <p:nvSpPr>
          <p:cNvPr id="640" name="Кружок"/>
          <p:cNvSpPr/>
          <p:nvPr/>
        </p:nvSpPr>
        <p:spPr>
          <a:xfrm>
            <a:off x="9059862" y="2147887"/>
            <a:ext cx="342901" cy="342901"/>
          </a:xfrm>
          <a:prstGeom prst="ellipse">
            <a:avLst/>
          </a:prstGeom>
          <a:gradFill>
            <a:gsLst>
              <a:gs pos="0">
                <a:srgbClr val="879ED7"/>
              </a:gs>
              <a:gs pos="50000">
                <a:srgbClr val="9AABD9"/>
              </a:gs>
              <a:gs pos="100000">
                <a:srgbClr val="A8B7DF"/>
              </a:gs>
            </a:gsLst>
            <a:lin ang="16200000"/>
          </a:gradFill>
          <a:ln w="6350">
            <a:solidFill>
              <a:srgbClr val="4472C4"/>
            </a:solidFill>
            <a:miter/>
          </a:ln>
        </p:spPr>
        <p:txBody>
          <a:bodyPr lIns="45719" rIns="45719" anchor="ctr"/>
          <a:lstStyle/>
          <a:p>
            <a:pPr defTabSz="914400">
              <a:defRPr sz="2700"/>
            </a:pPr>
            <a:endParaRPr/>
          </a:p>
        </p:txBody>
      </p:sp>
      <p:sp>
        <p:nvSpPr>
          <p:cNvPr id="641" name="Кружок"/>
          <p:cNvSpPr/>
          <p:nvPr/>
        </p:nvSpPr>
        <p:spPr>
          <a:xfrm>
            <a:off x="9078912" y="3295650"/>
            <a:ext cx="342901" cy="342900"/>
          </a:xfrm>
          <a:prstGeom prst="ellipse">
            <a:avLst/>
          </a:prstGeom>
          <a:gradFill>
            <a:gsLst>
              <a:gs pos="0">
                <a:srgbClr val="9CCA86"/>
              </a:gs>
              <a:gs pos="50000">
                <a:srgbClr val="AACE99"/>
              </a:gs>
              <a:gs pos="100000">
                <a:srgbClr val="B5D5A7"/>
              </a:gs>
            </a:gsLst>
            <a:lin ang="16200000"/>
          </a:gradFill>
          <a:ln w="6350">
            <a:solidFill>
              <a:srgbClr val="70AD47"/>
            </a:solidFill>
            <a:miter/>
          </a:ln>
        </p:spPr>
        <p:txBody>
          <a:bodyPr lIns="45719" rIns="45719" anchor="ctr"/>
          <a:lstStyle/>
          <a:p>
            <a:pPr defTabSz="914400">
              <a:defRPr sz="2700"/>
            </a:pPr>
            <a:endParaRPr/>
          </a:p>
        </p:txBody>
      </p:sp>
      <p:sp>
        <p:nvSpPr>
          <p:cNvPr id="642" name="Кружок"/>
          <p:cNvSpPr/>
          <p:nvPr/>
        </p:nvSpPr>
        <p:spPr>
          <a:xfrm>
            <a:off x="9078912" y="4429125"/>
            <a:ext cx="342901" cy="342900"/>
          </a:xfrm>
          <a:prstGeom prst="ellipse">
            <a:avLst/>
          </a:prstGeom>
          <a:gradFill>
            <a:gsLst>
              <a:gs pos="0">
                <a:srgbClr val="ED7D31"/>
              </a:gs>
              <a:gs pos="100000">
                <a:srgbClr val="9E5321"/>
              </a:gs>
            </a:gsLst>
            <a:path path="circle">
              <a:fillToRect l="37721" t="-19636" r="62278" b="119636"/>
            </a:path>
          </a:gradFill>
          <a:ln w="19050">
            <a:solidFill>
              <a:srgbClr val="FFFFFF"/>
            </a:solidFill>
          </a:ln>
          <a:effectLst>
            <a:outerShdw blurRad="63500" dist="63500" dir="2212193" rotWithShape="0">
              <a:srgbClr val="E7E6E6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2700"/>
            </a:pPr>
            <a:endParaRPr/>
          </a:p>
        </p:txBody>
      </p:sp>
      <p:sp>
        <p:nvSpPr>
          <p:cNvPr id="643" name="Закругленный прямоугольник"/>
          <p:cNvSpPr/>
          <p:nvPr/>
        </p:nvSpPr>
        <p:spPr>
          <a:xfrm>
            <a:off x="9193212" y="5308600"/>
            <a:ext cx="7658101" cy="7334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EBEBE"/>
              </a:gs>
              <a:gs pos="100000">
                <a:srgbClr val="F8F8F8"/>
              </a:gs>
            </a:gsLst>
            <a:lin ang="16200000"/>
          </a:gradFill>
          <a:ln w="19050">
            <a:solidFill>
              <a:srgbClr val="C0C0C0"/>
            </a:solidFill>
          </a:ln>
          <a:effectLst>
            <a:outerShdw blurRad="63500" dist="53881" dir="2700000" rotWithShape="0">
              <a:srgbClr val="292929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2700"/>
            </a:pPr>
            <a:endParaRPr/>
          </a:p>
        </p:txBody>
      </p:sp>
      <p:sp>
        <p:nvSpPr>
          <p:cNvPr id="644" name="12Направления совместных программ 106 студентов"/>
          <p:cNvSpPr txBox="1"/>
          <p:nvPr/>
        </p:nvSpPr>
        <p:spPr>
          <a:xfrm>
            <a:off x="9360553" y="5342189"/>
            <a:ext cx="7503275" cy="1279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971" tIns="48971" rIns="48971" bIns="48971">
            <a:spAutoFit/>
          </a:bodyPr>
          <a:lstStyle/>
          <a:p>
            <a:pPr defTabSz="914400">
              <a:defRPr sz="2700">
                <a:solidFill>
                  <a:srgbClr val="FF0000"/>
                </a:solidFill>
              </a:defRPr>
            </a:pPr>
            <a:r>
              <a:t>12</a:t>
            </a:r>
            <a:r>
              <a:rPr>
                <a:solidFill>
                  <a:srgbClr val="000000"/>
                </a:solidFill>
              </a:rPr>
              <a:t>Направления совместных программ </a:t>
            </a:r>
            <a:r>
              <a:t>106</a:t>
            </a:r>
            <a:r>
              <a:rPr>
                <a:solidFill>
                  <a:srgbClr val="000000"/>
                </a:solidFill>
              </a:rPr>
              <a:t> студентов</a:t>
            </a:r>
          </a:p>
        </p:txBody>
      </p:sp>
      <p:sp>
        <p:nvSpPr>
          <p:cNvPr id="645" name="Кружок"/>
          <p:cNvSpPr/>
          <p:nvPr/>
        </p:nvSpPr>
        <p:spPr>
          <a:xfrm>
            <a:off x="9059862" y="5514975"/>
            <a:ext cx="342901" cy="342900"/>
          </a:xfrm>
          <a:prstGeom prst="ellipse">
            <a:avLst/>
          </a:prstGeom>
          <a:gradFill>
            <a:gsLst>
              <a:gs pos="0">
                <a:srgbClr val="E5B600"/>
              </a:gs>
              <a:gs pos="50000">
                <a:srgbClr val="FFC600"/>
              </a:gs>
              <a:gs pos="100000">
                <a:srgbClr val="FFC746"/>
              </a:gs>
            </a:gsLst>
            <a:lin ang="16200000"/>
          </a:gradFill>
          <a:ln w="6350">
            <a:solidFill>
              <a:srgbClr val="FFC000"/>
            </a:solidFill>
            <a:miter/>
          </a:ln>
        </p:spPr>
        <p:txBody>
          <a:bodyPr lIns="45719" rIns="45719" anchor="ctr"/>
          <a:lstStyle/>
          <a:p>
            <a:pPr defTabSz="914400">
              <a:defRPr sz="2700"/>
            </a:pPr>
            <a:endParaRPr/>
          </a:p>
        </p:txBody>
      </p:sp>
      <p:sp>
        <p:nvSpPr>
          <p:cNvPr id="646" name="Закругленный прямоугольник"/>
          <p:cNvSpPr/>
          <p:nvPr/>
        </p:nvSpPr>
        <p:spPr>
          <a:xfrm>
            <a:off x="9193212" y="6491287"/>
            <a:ext cx="7658101" cy="7334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EBEBE"/>
              </a:gs>
              <a:gs pos="100000">
                <a:srgbClr val="F8F8F8"/>
              </a:gs>
            </a:gsLst>
            <a:lin ang="16200000"/>
          </a:gradFill>
          <a:ln w="19050">
            <a:solidFill>
              <a:srgbClr val="C0C0C0"/>
            </a:solidFill>
          </a:ln>
          <a:effectLst>
            <a:outerShdw blurRad="63500" dist="53881" dir="2700000" rotWithShape="0">
              <a:srgbClr val="292929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2700"/>
            </a:pPr>
            <a:endParaRPr/>
          </a:p>
        </p:txBody>
      </p:sp>
      <p:sp>
        <p:nvSpPr>
          <p:cNvPr id="647" name="PhD и DSc степень 171 ученые"/>
          <p:cNvSpPr txBox="1"/>
          <p:nvPr/>
        </p:nvSpPr>
        <p:spPr>
          <a:xfrm>
            <a:off x="9815272" y="6600825"/>
            <a:ext cx="4494507" cy="4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8971" tIns="48971" rIns="48971" bIns="48971">
            <a:spAutoFit/>
          </a:bodyPr>
          <a:lstStyle/>
          <a:p>
            <a:pPr defTabSz="914400">
              <a:defRPr sz="2700"/>
            </a:pPr>
            <a:r>
              <a:t>PhD и DSc степень </a:t>
            </a:r>
            <a:r>
              <a:rPr>
                <a:solidFill>
                  <a:srgbClr val="FF0000"/>
                </a:solidFill>
              </a:rPr>
              <a:t>171 ученые</a:t>
            </a:r>
          </a:p>
        </p:txBody>
      </p:sp>
      <p:sp>
        <p:nvSpPr>
          <p:cNvPr id="648" name="Кружок"/>
          <p:cNvSpPr/>
          <p:nvPr/>
        </p:nvSpPr>
        <p:spPr>
          <a:xfrm>
            <a:off x="9078912" y="6691312"/>
            <a:ext cx="342901" cy="342901"/>
          </a:xfrm>
          <a:prstGeom prst="ellipse">
            <a:avLst/>
          </a:prstGeom>
          <a:gradFill>
            <a:gsLst>
              <a:gs pos="0">
                <a:srgbClr val="438AC9"/>
              </a:gs>
              <a:gs pos="50000">
                <a:srgbClr val="559BDB"/>
              </a:gs>
              <a:gs pos="100000">
                <a:srgbClr val="71A6DB"/>
              </a:gs>
            </a:gsLst>
            <a:lin ang="16200000"/>
          </a:gradFill>
          <a:ln w="12700">
            <a:miter lim="400000"/>
          </a:ln>
          <a:effectLst>
            <a:outerShdw blurRad="63500" dist="19050" dir="5400000" rotWithShape="0">
              <a:srgbClr val="000000">
                <a:alpha val="62998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2700"/>
            </a:pPr>
            <a:endParaRPr/>
          </a:p>
        </p:txBody>
      </p:sp>
      <p:pic>
        <p:nvPicPr>
          <p:cNvPr id="64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5568" t="7306" r="5568" b="3830"/>
          <a:stretch>
            <a:fillRect/>
          </a:stretch>
        </p:blipFill>
        <p:spPr>
          <a:xfrm>
            <a:off x="4968875" y="3549140"/>
            <a:ext cx="3028951" cy="12985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2" name="Сгруппировать"/>
          <p:cNvGrpSpPr/>
          <p:nvPr/>
        </p:nvGrpSpPr>
        <p:grpSpPr>
          <a:xfrm>
            <a:off x="-50801" y="12700"/>
            <a:ext cx="18288002" cy="1085850"/>
            <a:chOff x="0" y="0"/>
            <a:chExt cx="18288001" cy="1085850"/>
          </a:xfrm>
        </p:grpSpPr>
        <p:sp>
          <p:nvSpPr>
            <p:cNvPr id="650" name="Прямоугольник"/>
            <p:cNvSpPr/>
            <p:nvPr/>
          </p:nvSpPr>
          <p:spPr>
            <a:xfrm>
              <a:off x="-1" y="0"/>
              <a:ext cx="18288002" cy="1085850"/>
            </a:xfrm>
            <a:prstGeom prst="rect">
              <a:avLst/>
            </a:prstGeom>
            <a:solidFill>
              <a:srgbClr val="5B9BD5"/>
            </a:solidFill>
            <a:ln w="12700" cap="flat">
              <a:solidFill>
                <a:srgbClr val="41719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150937">
                <a:defRPr sz="3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1" name="Студенческий контингент Ташкентского государственного аграрного университета"/>
            <p:cNvSpPr txBox="1"/>
            <p:nvPr/>
          </p:nvSpPr>
          <p:spPr>
            <a:xfrm>
              <a:off x="55321" y="30700"/>
              <a:ext cx="18177358" cy="1024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971" tIns="48971" rIns="48971" bIns="48971" numCol="1" anchor="ctr">
              <a:spAutoFit/>
            </a:bodyPr>
            <a:lstStyle>
              <a:lvl1pPr indent="1627187" algn="ctr" defTabSz="1150937">
                <a:defRPr sz="3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Студенческий контингент Ташкентского государственного аграрного университета</a:t>
              </a:r>
            </a:p>
          </p:txBody>
        </p:sp>
      </p:grpSp>
      <p:pic>
        <p:nvPicPr>
          <p:cNvPr id="65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8816" t="30374" r="70205" b="41699"/>
          <a:stretch>
            <a:fillRect/>
          </a:stretch>
        </p:blipFill>
        <p:spPr>
          <a:xfrm>
            <a:off x="300037" y="73024"/>
            <a:ext cx="815976" cy="969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075" y="5803900"/>
            <a:ext cx="6772275" cy="4175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49262" y="7370762"/>
            <a:ext cx="4595813" cy="2986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00950" y="7272337"/>
            <a:ext cx="5426075" cy="3084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3187" y="1914525"/>
            <a:ext cx="4913313" cy="3286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9" name="Двухмерная столбчатая диаграмма"/>
          <p:cNvGraphicFramePr/>
          <p:nvPr/>
        </p:nvGraphicFramePr>
        <p:xfrm>
          <a:off x="2925019" y="1708726"/>
          <a:ext cx="12076228" cy="6227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60" name="Научный потенциал университета"/>
          <p:cNvSpPr txBox="1"/>
          <p:nvPr/>
        </p:nvSpPr>
        <p:spPr>
          <a:xfrm>
            <a:off x="2788911" y="723900"/>
            <a:ext cx="11338578" cy="849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0" tIns="45710" rIns="45710" bIns="45710">
            <a:spAutoFit/>
          </a:bodyPr>
          <a:lstStyle>
            <a:lvl1pPr algn="ctr">
              <a:defRPr sz="5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Научный потенциал университета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2" name="Количество статей, опубликованных в зарубежных журналах"/>
          <p:cNvGraphicFramePr/>
          <p:nvPr/>
        </p:nvGraphicFramePr>
        <p:xfrm>
          <a:off x="1635238" y="1418954"/>
          <a:ext cx="14905764" cy="7148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Сгруппировать"/>
          <p:cNvGrpSpPr/>
          <p:nvPr/>
        </p:nvGrpSpPr>
        <p:grpSpPr>
          <a:xfrm>
            <a:off x="-1" y="1587"/>
            <a:ext cx="18288002" cy="615951"/>
            <a:chOff x="0" y="0"/>
            <a:chExt cx="18288001" cy="615950"/>
          </a:xfrm>
        </p:grpSpPr>
        <p:sp>
          <p:nvSpPr>
            <p:cNvPr id="664" name="Прямоугольник"/>
            <p:cNvSpPr/>
            <p:nvPr/>
          </p:nvSpPr>
          <p:spPr>
            <a:xfrm>
              <a:off x="-1" y="0"/>
              <a:ext cx="18288002" cy="615950"/>
            </a:xfrm>
            <a:prstGeom prst="rect">
              <a:avLst/>
            </a:prstGeom>
            <a:solidFill>
              <a:srgbClr val="5B9BD5"/>
            </a:solidFill>
            <a:ln w="12700" cap="flat">
              <a:solidFill>
                <a:srgbClr val="41719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150937">
                <a:defRPr sz="2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5" name="Учебные и вспомогательные подразделения"/>
            <p:cNvSpPr txBox="1"/>
            <p:nvPr/>
          </p:nvSpPr>
          <p:spPr>
            <a:xfrm>
              <a:off x="55330" y="67545"/>
              <a:ext cx="18177341" cy="480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981" tIns="48981" rIns="48981" bIns="48981" numCol="1" anchor="ctr">
              <a:spAutoFit/>
            </a:bodyPr>
            <a:lstStyle>
              <a:lvl1pPr indent="1627187" algn="ctr" defTabSz="1150937">
                <a:defRPr sz="2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Учебные и вспомогательные подразделения</a:t>
              </a:r>
            </a:p>
          </p:txBody>
        </p:sp>
      </p:grpSp>
      <p:pic>
        <p:nvPicPr>
          <p:cNvPr id="66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8816" t="30374" r="70205" b="41699"/>
          <a:stretch>
            <a:fillRect/>
          </a:stretch>
        </p:blipFill>
        <p:spPr>
          <a:xfrm>
            <a:off x="287337" y="14287"/>
            <a:ext cx="536576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Прямоугольник"/>
          <p:cNvSpPr/>
          <p:nvPr/>
        </p:nvSpPr>
        <p:spPr>
          <a:xfrm>
            <a:off x="195262" y="727075"/>
            <a:ext cx="8870951" cy="47053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rotWithShape="0">
              <a:srgbClr val="000000">
                <a:alpha val="39999"/>
              </a:srgbClr>
            </a:outerShdw>
          </a:effectLst>
        </p:spPr>
        <p:txBody>
          <a:bodyPr lIns="45719" rIns="45719" anchor="ctr"/>
          <a:lstStyle/>
          <a:p>
            <a:pPr algn="ctr" defTabSz="1150937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9" name="Закругленный прямоугольник"/>
          <p:cNvSpPr/>
          <p:nvPr/>
        </p:nvSpPr>
        <p:spPr>
          <a:xfrm>
            <a:off x="242887" y="758825"/>
            <a:ext cx="8756651" cy="454025"/>
          </a:xfrm>
          <a:prstGeom prst="roundRect">
            <a:avLst>
              <a:gd name="adj" fmla="val 27972"/>
            </a:avLst>
          </a:prstGeom>
          <a:gradFill>
            <a:gsLst>
              <a:gs pos="0">
                <a:srgbClr val="2E61BA"/>
              </a:gs>
              <a:gs pos="50000">
                <a:srgbClr val="3E70CA"/>
              </a:gs>
              <a:gs pos="100000">
                <a:srgbClr val="6083CB"/>
              </a:gs>
            </a:gsLst>
            <a:lin ang="16200000"/>
          </a:gradFill>
          <a:ln w="12700">
            <a:miter lim="400000"/>
          </a:ln>
          <a:effectLst>
            <a:outerShdw blurRad="63500" dist="19050" dir="5400000" rotWithShape="0">
              <a:srgbClr val="000000">
                <a:alpha val="62998"/>
              </a:srgbClr>
            </a:outerShdw>
          </a:effectLst>
        </p:spPr>
        <p:txBody>
          <a:bodyPr lIns="45719" rIns="45719" anchor="ctr"/>
          <a:lstStyle/>
          <a:p>
            <a:pPr algn="ctr" defTabSz="1150937">
              <a:defRPr sz="27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grpSp>
        <p:nvGrpSpPr>
          <p:cNvPr id="672" name="Сгруппировать"/>
          <p:cNvGrpSpPr/>
          <p:nvPr/>
        </p:nvGrpSpPr>
        <p:grpSpPr>
          <a:xfrm>
            <a:off x="412750" y="747202"/>
            <a:ext cx="8408988" cy="480446"/>
            <a:chOff x="0" y="0"/>
            <a:chExt cx="8408987" cy="480444"/>
          </a:xfrm>
        </p:grpSpPr>
        <p:sp>
          <p:nvSpPr>
            <p:cNvPr id="670" name="Закругленный прямоугольник"/>
            <p:cNvSpPr/>
            <p:nvPr/>
          </p:nvSpPr>
          <p:spPr>
            <a:xfrm>
              <a:off x="0" y="46547"/>
              <a:ext cx="8408988" cy="387351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9019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150937">
                <a:defRPr sz="27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1" name="Центры расширения"/>
            <p:cNvSpPr txBox="1"/>
            <p:nvPr/>
          </p:nvSpPr>
          <p:spPr>
            <a:xfrm>
              <a:off x="67882" y="0"/>
              <a:ext cx="8273223" cy="480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981" tIns="48981" rIns="48981" bIns="48981" numCol="1" anchor="ctr">
              <a:spAutoFit/>
            </a:bodyPr>
            <a:lstStyle>
              <a:lvl1pPr algn="ctr" defTabSz="1150937">
                <a:defRPr sz="27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Центры расширения</a:t>
              </a:r>
            </a:p>
          </p:txBody>
        </p:sp>
      </p:grpSp>
      <p:sp>
        <p:nvSpPr>
          <p:cNvPr id="673" name="Прямоугольник"/>
          <p:cNvSpPr/>
          <p:nvPr/>
        </p:nvSpPr>
        <p:spPr>
          <a:xfrm>
            <a:off x="9210675" y="717550"/>
            <a:ext cx="8870950" cy="47053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rotWithShape="0">
              <a:srgbClr val="000000">
                <a:alpha val="39999"/>
              </a:srgbClr>
            </a:outerShdw>
          </a:effectLst>
        </p:spPr>
        <p:txBody>
          <a:bodyPr lIns="45719" rIns="45719" anchor="ctr"/>
          <a:lstStyle/>
          <a:p>
            <a:pPr algn="ctr" defTabSz="1150937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4" name="Закругленный прямоугольник"/>
          <p:cNvSpPr/>
          <p:nvPr/>
        </p:nvSpPr>
        <p:spPr>
          <a:xfrm>
            <a:off x="9237662" y="727075"/>
            <a:ext cx="8801101" cy="454025"/>
          </a:xfrm>
          <a:prstGeom prst="roundRect">
            <a:avLst>
              <a:gd name="adj" fmla="val 27972"/>
            </a:avLst>
          </a:prstGeom>
          <a:gradFill>
            <a:gsLst>
              <a:gs pos="0">
                <a:srgbClr val="2E61BA"/>
              </a:gs>
              <a:gs pos="50000">
                <a:srgbClr val="3E70CA"/>
              </a:gs>
              <a:gs pos="100000">
                <a:srgbClr val="6083CB"/>
              </a:gs>
            </a:gsLst>
            <a:lin ang="16200000"/>
          </a:gradFill>
          <a:ln w="12700">
            <a:miter lim="400000"/>
          </a:ln>
          <a:effectLst>
            <a:outerShdw blurRad="63500" dist="19050" dir="5400000" rotWithShape="0">
              <a:srgbClr val="000000">
                <a:alpha val="62998"/>
              </a:srgbClr>
            </a:outerShdw>
          </a:effectLst>
        </p:spPr>
        <p:txBody>
          <a:bodyPr lIns="45719" rIns="45719" anchor="ctr"/>
          <a:lstStyle/>
          <a:p>
            <a:pPr algn="ctr" defTabSz="1150937">
              <a:defRPr sz="27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grpSp>
        <p:nvGrpSpPr>
          <p:cNvPr id="677" name="Сгруппировать"/>
          <p:cNvGrpSpPr/>
          <p:nvPr/>
        </p:nvGrpSpPr>
        <p:grpSpPr>
          <a:xfrm>
            <a:off x="9286875" y="531926"/>
            <a:ext cx="8772525" cy="907823"/>
            <a:chOff x="0" y="0"/>
            <a:chExt cx="8772525" cy="907821"/>
          </a:xfrm>
        </p:grpSpPr>
        <p:sp>
          <p:nvSpPr>
            <p:cNvPr id="675" name="Закругленный прямоугольник"/>
            <p:cNvSpPr/>
            <p:nvPr/>
          </p:nvSpPr>
          <p:spPr>
            <a:xfrm>
              <a:off x="0" y="252774"/>
              <a:ext cx="8772525" cy="402274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9019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150937">
                <a:defRPr sz="27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6" name="Научно-исследовательский институт биологической защиты растений"/>
            <p:cNvSpPr txBox="1"/>
            <p:nvPr/>
          </p:nvSpPr>
          <p:spPr>
            <a:xfrm>
              <a:off x="70497" y="-1"/>
              <a:ext cx="8631531" cy="9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981" tIns="48981" rIns="48981" bIns="48981" numCol="1" anchor="ctr">
              <a:noAutofit/>
            </a:bodyPr>
            <a:lstStyle>
              <a:lvl1pPr algn="ctr" defTabSz="1150937">
                <a:defRPr sz="27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Научно-исследовательский институт биологической защиты растений</a:t>
              </a:r>
            </a:p>
          </p:txBody>
        </p:sp>
      </p:grpSp>
      <p:sp>
        <p:nvSpPr>
          <p:cNvPr id="678" name="Прямоугольник"/>
          <p:cNvSpPr/>
          <p:nvPr/>
        </p:nvSpPr>
        <p:spPr>
          <a:xfrm>
            <a:off x="212725" y="5478462"/>
            <a:ext cx="8870950" cy="47434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rotWithShape="0">
              <a:srgbClr val="000000">
                <a:alpha val="39999"/>
              </a:srgbClr>
            </a:outerShdw>
          </a:effectLst>
        </p:spPr>
        <p:txBody>
          <a:bodyPr lIns="45719" rIns="45719" anchor="ctr"/>
          <a:lstStyle/>
          <a:p>
            <a:pPr algn="ctr" defTabSz="1150937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9" name="Закругленный прямоугольник"/>
          <p:cNvSpPr/>
          <p:nvPr/>
        </p:nvSpPr>
        <p:spPr>
          <a:xfrm>
            <a:off x="258762" y="5537200"/>
            <a:ext cx="8756651" cy="454025"/>
          </a:xfrm>
          <a:prstGeom prst="roundRect">
            <a:avLst>
              <a:gd name="adj" fmla="val 27972"/>
            </a:avLst>
          </a:prstGeom>
          <a:gradFill>
            <a:gsLst>
              <a:gs pos="0">
                <a:srgbClr val="2E61BA"/>
              </a:gs>
              <a:gs pos="50000">
                <a:srgbClr val="3E70CA"/>
              </a:gs>
              <a:gs pos="100000">
                <a:srgbClr val="6083CB"/>
              </a:gs>
            </a:gsLst>
            <a:lin ang="16200000"/>
          </a:gradFill>
          <a:ln w="12700">
            <a:miter lim="400000"/>
          </a:ln>
          <a:effectLst>
            <a:outerShdw blurRad="63500" dist="19050" dir="5400000" rotWithShape="0">
              <a:srgbClr val="000000">
                <a:alpha val="62998"/>
              </a:srgbClr>
            </a:outerShdw>
          </a:effectLst>
        </p:spPr>
        <p:txBody>
          <a:bodyPr lIns="45719" rIns="45719" anchor="ctr"/>
          <a:lstStyle/>
          <a:p>
            <a:pPr algn="ctr" defTabSz="1150937">
              <a:defRPr sz="27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grpSp>
        <p:nvGrpSpPr>
          <p:cNvPr id="682" name="Сгруппировать"/>
          <p:cNvGrpSpPr/>
          <p:nvPr/>
        </p:nvGrpSpPr>
        <p:grpSpPr>
          <a:xfrm>
            <a:off x="233362" y="5280409"/>
            <a:ext cx="8756651" cy="910457"/>
            <a:chOff x="0" y="-205027"/>
            <a:chExt cx="8756650" cy="910456"/>
          </a:xfrm>
        </p:grpSpPr>
        <p:sp>
          <p:nvSpPr>
            <p:cNvPr id="680" name="Закругленный прямоугольник"/>
            <p:cNvSpPr/>
            <p:nvPr/>
          </p:nvSpPr>
          <p:spPr>
            <a:xfrm>
              <a:off x="0" y="47653"/>
              <a:ext cx="8756650" cy="405096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9019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150937">
                <a:defRPr sz="27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1" name="Малое инновационное предприятие аквакультуры"/>
            <p:cNvSpPr txBox="1"/>
            <p:nvPr/>
          </p:nvSpPr>
          <p:spPr>
            <a:xfrm>
              <a:off x="70782" y="-205028"/>
              <a:ext cx="8615086" cy="910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981" tIns="48981" rIns="48981" bIns="48981" numCol="1" anchor="ctr">
              <a:noAutofit/>
            </a:bodyPr>
            <a:lstStyle>
              <a:lvl1pPr algn="ctr" defTabSz="1150937">
                <a:defRPr sz="27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Малое инновационное предприятие аквакультуры</a:t>
              </a:r>
            </a:p>
          </p:txBody>
        </p:sp>
      </p:grpSp>
      <p:sp>
        <p:nvSpPr>
          <p:cNvPr id="683" name="Прямоугольник"/>
          <p:cNvSpPr/>
          <p:nvPr/>
        </p:nvSpPr>
        <p:spPr>
          <a:xfrm>
            <a:off x="9237662" y="5492750"/>
            <a:ext cx="8870951" cy="47450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rotWithShape="0">
              <a:srgbClr val="000000">
                <a:alpha val="39999"/>
              </a:srgbClr>
            </a:outerShdw>
          </a:effectLst>
        </p:spPr>
        <p:txBody>
          <a:bodyPr lIns="45719" rIns="45719" anchor="ctr"/>
          <a:lstStyle/>
          <a:p>
            <a:pPr algn="ctr" defTabSz="1150937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4" name="Закругленный прямоугольник"/>
          <p:cNvSpPr/>
          <p:nvPr/>
        </p:nvSpPr>
        <p:spPr>
          <a:xfrm>
            <a:off x="9267825" y="5505450"/>
            <a:ext cx="8802688" cy="455613"/>
          </a:xfrm>
          <a:prstGeom prst="roundRect">
            <a:avLst>
              <a:gd name="adj" fmla="val 27972"/>
            </a:avLst>
          </a:prstGeom>
          <a:gradFill>
            <a:gsLst>
              <a:gs pos="0">
                <a:srgbClr val="2E61BA"/>
              </a:gs>
              <a:gs pos="50000">
                <a:srgbClr val="3E70CA"/>
              </a:gs>
              <a:gs pos="100000">
                <a:srgbClr val="6083CB"/>
              </a:gs>
            </a:gsLst>
            <a:lin ang="16200000"/>
          </a:gradFill>
          <a:ln w="12700">
            <a:miter lim="400000"/>
          </a:ln>
          <a:effectLst>
            <a:outerShdw blurRad="63500" dist="19050" dir="5400000" rotWithShape="0">
              <a:srgbClr val="000000">
                <a:alpha val="62998"/>
              </a:srgbClr>
            </a:outerShdw>
          </a:effectLst>
        </p:spPr>
        <p:txBody>
          <a:bodyPr lIns="45719" rIns="45719" anchor="ctr"/>
          <a:lstStyle/>
          <a:p>
            <a:pPr algn="ctr" defTabSz="1150937">
              <a:defRPr sz="27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grpSp>
        <p:nvGrpSpPr>
          <p:cNvPr id="687" name="Сгруппировать"/>
          <p:cNvGrpSpPr/>
          <p:nvPr/>
        </p:nvGrpSpPr>
        <p:grpSpPr>
          <a:xfrm>
            <a:off x="9453562" y="5495415"/>
            <a:ext cx="8447088" cy="480445"/>
            <a:chOff x="0" y="0"/>
            <a:chExt cx="8447087" cy="480444"/>
          </a:xfrm>
        </p:grpSpPr>
        <p:sp>
          <p:nvSpPr>
            <p:cNvPr id="685" name="Закругленный прямоугольник"/>
            <p:cNvSpPr/>
            <p:nvPr/>
          </p:nvSpPr>
          <p:spPr>
            <a:xfrm>
              <a:off x="0" y="46547"/>
              <a:ext cx="8447088" cy="387351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9019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150937">
                <a:defRPr sz="27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6" name="Информационно-ресурсный центр"/>
            <p:cNvSpPr txBox="1"/>
            <p:nvPr/>
          </p:nvSpPr>
          <p:spPr>
            <a:xfrm>
              <a:off x="67882" y="0"/>
              <a:ext cx="8311324" cy="480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981" tIns="48981" rIns="48981" bIns="48981" numCol="1" anchor="ctr">
              <a:spAutoFit/>
            </a:bodyPr>
            <a:lstStyle>
              <a:lvl1pPr algn="ctr" defTabSz="1150937">
                <a:defRPr sz="27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Информационно-ресурсный центр</a:t>
              </a:r>
            </a:p>
          </p:txBody>
        </p:sp>
      </p:grpSp>
      <p:pic>
        <p:nvPicPr>
          <p:cNvPr id="688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887" y="6088062"/>
            <a:ext cx="8772526" cy="4133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image.jpeg" descr="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90812" y="1392237"/>
            <a:ext cx="6375401" cy="395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image.jpeg" descr="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7337" y="1385887"/>
            <a:ext cx="2947988" cy="1912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image.jpeg" descr="image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7337" y="3303587"/>
            <a:ext cx="2943226" cy="2046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image.jpeg" descr="image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44100" y="1385887"/>
            <a:ext cx="7388225" cy="3959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image.jpeg" descr="image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305925" y="6088062"/>
            <a:ext cx="4165600" cy="398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image.png" descr="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471525" y="6088062"/>
            <a:ext cx="4651375" cy="3989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Рейтинг Times Higher Education Impact в 2023 году разместил университет на 801–1000-е место"/>
          <p:cNvSpPr txBox="1"/>
          <p:nvPr/>
        </p:nvSpPr>
        <p:spPr>
          <a:xfrm>
            <a:off x="1450051" y="1708150"/>
            <a:ext cx="15819698" cy="1280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marL="611187" indent="-611187" defTabSz="1631950">
              <a:buSzPct val="100000"/>
              <a:buChar char="✓"/>
              <a:defRPr sz="3600" b="1">
                <a:solidFill>
                  <a:srgbClr val="1D1D1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Рейтинг Times Higher Education Impact в 2023 году разместил университет на 801–1000-е место</a:t>
            </a:r>
          </a:p>
        </p:txBody>
      </p:sp>
      <p:pic>
        <p:nvPicPr>
          <p:cNvPr id="69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3600" y="2908300"/>
            <a:ext cx="2859088" cy="2913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4387" y="2914650"/>
            <a:ext cx="2859088" cy="2913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02812" y="2908300"/>
            <a:ext cx="2859088" cy="2913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660437" y="2908300"/>
            <a:ext cx="2854326" cy="2919413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Рейтинг азиатских университетов в 2023 году разместил университет на 601–650-е место…"/>
          <p:cNvSpPr txBox="1"/>
          <p:nvPr/>
        </p:nvSpPr>
        <p:spPr>
          <a:xfrm>
            <a:off x="1443701" y="6243637"/>
            <a:ext cx="13660698" cy="3363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/>
          <a:p>
            <a:pPr marL="611187" indent="-611187" defTabSz="1631950">
              <a:buSzPct val="100000"/>
              <a:buChar char="✓"/>
              <a:defRPr sz="3600" b="1">
                <a:solidFill>
                  <a:srgbClr val="1D1D1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Рейтинг азиатских университетов в 2023 году разместил университет на 601–650-е место</a:t>
            </a:r>
            <a:endParaRPr baseline="30000">
              <a:solidFill>
                <a:srgbClr val="B70D7F"/>
              </a:solidFill>
            </a:endParaRPr>
          </a:p>
          <a:p>
            <a:pPr marL="611187" indent="-611187" defTabSz="1631950">
              <a:buSzPct val="100000"/>
              <a:buChar char="✓"/>
              <a:defRPr sz="2700">
                <a:solidFill>
                  <a:srgbClr val="1D1D1B"/>
                </a:solidFill>
                <a:latin typeface="redhattext-regular"/>
                <a:ea typeface="redhattext-regular"/>
                <a:cs typeface="redhattext-regular"/>
                <a:sym typeface="redhattext-regular"/>
              </a:defRPr>
            </a:pPr>
            <a:endParaRPr baseline="30000">
              <a:solidFill>
                <a:srgbClr val="B70D7F"/>
              </a:solidFill>
            </a:endParaRPr>
          </a:p>
          <a:p>
            <a:pPr marL="611187" indent="-611187" defTabSz="1631950">
              <a:buSzPct val="100000"/>
              <a:buChar char="✓"/>
              <a:defRPr sz="3600" b="1">
                <a:solidFill>
                  <a:srgbClr val="1D1D1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Рейтинг азиатских университетов — Центральная Азия в 2023 году разместил университет на 38-е место</a:t>
            </a:r>
          </a:p>
        </p:txBody>
      </p:sp>
      <p:sp>
        <p:nvSpPr>
          <p:cNvPr id="702" name="Позиция университета в международных рейтингах"/>
          <p:cNvSpPr txBox="1"/>
          <p:nvPr/>
        </p:nvSpPr>
        <p:spPr>
          <a:xfrm>
            <a:off x="728786" y="436562"/>
            <a:ext cx="16579107" cy="921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algn="ctr" defTabSz="1631950">
              <a:defRPr sz="5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Позиция университета в международных рейтингах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Закругленный прямоугольник"/>
          <p:cNvSpPr/>
          <p:nvPr/>
        </p:nvSpPr>
        <p:spPr>
          <a:xfrm>
            <a:off x="790575" y="1989137"/>
            <a:ext cx="16897350" cy="7742238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C000"/>
            </a:solidFill>
            <a:miter/>
          </a:ln>
        </p:spPr>
        <p:txBody>
          <a:bodyPr lIns="45719" rIns="45719" anchor="ctr"/>
          <a:lstStyle/>
          <a:p>
            <a:pPr algn="ctr" defTabSz="1631950"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705" name="Линия"/>
          <p:cNvSpPr/>
          <p:nvPr/>
        </p:nvSpPr>
        <p:spPr>
          <a:xfrm>
            <a:off x="8912225" y="4371975"/>
            <a:ext cx="869950" cy="0"/>
          </a:xfrm>
          <a:prstGeom prst="line">
            <a:avLst/>
          </a:prstGeom>
          <a:ln w="6350">
            <a:solidFill>
              <a:srgbClr val="0E62A8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0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49955" t="7885" r="20640" b="7127"/>
          <a:stretch>
            <a:fillRect/>
          </a:stretch>
        </p:blipFill>
        <p:spPr>
          <a:xfrm>
            <a:off x="6619874" y="3433762"/>
            <a:ext cx="3343276" cy="4829176"/>
          </a:xfrm>
          <a:prstGeom prst="rect">
            <a:avLst/>
          </a:prstGeom>
          <a:ln w="12700">
            <a:miter lim="400000"/>
          </a:ln>
        </p:spPr>
      </p:pic>
      <p:sp>
        <p:nvSpPr>
          <p:cNvPr id="707" name="Овал"/>
          <p:cNvSpPr/>
          <p:nvPr/>
        </p:nvSpPr>
        <p:spPr>
          <a:xfrm>
            <a:off x="4060825" y="4424362"/>
            <a:ext cx="4400550" cy="2847976"/>
          </a:xfrm>
          <a:prstGeom prst="ellipse">
            <a:avLst/>
          </a:prstGeom>
          <a:solidFill>
            <a:srgbClr val="DEEBF7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631950">
              <a:def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grpSp>
        <p:nvGrpSpPr>
          <p:cNvPr id="711" name="Сгруппировать"/>
          <p:cNvGrpSpPr/>
          <p:nvPr/>
        </p:nvGrpSpPr>
        <p:grpSpPr>
          <a:xfrm>
            <a:off x="6632575" y="2724150"/>
            <a:ext cx="2085975" cy="912813"/>
            <a:chOff x="0" y="0"/>
            <a:chExt cx="2085974" cy="912812"/>
          </a:xfrm>
        </p:grpSpPr>
        <p:sp>
          <p:nvSpPr>
            <p:cNvPr id="708" name="Линия"/>
            <p:cNvSpPr/>
            <p:nvPr/>
          </p:nvSpPr>
          <p:spPr>
            <a:xfrm flipV="1">
              <a:off x="0" y="64385"/>
              <a:ext cx="1" cy="848428"/>
            </a:xfrm>
            <a:prstGeom prst="line">
              <a:avLst/>
            </a:prstGeom>
            <a:noFill/>
            <a:ln w="6350" cap="flat">
              <a:solidFill>
                <a:srgbClr val="07A9B6"/>
              </a:solidFill>
              <a:prstDash val="dash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9" name="Линия"/>
            <p:cNvSpPr/>
            <p:nvPr/>
          </p:nvSpPr>
          <p:spPr>
            <a:xfrm>
              <a:off x="20587" y="64385"/>
              <a:ext cx="1936897" cy="1"/>
            </a:xfrm>
            <a:prstGeom prst="line">
              <a:avLst/>
            </a:prstGeom>
            <a:noFill/>
            <a:ln w="6350" cap="flat">
              <a:solidFill>
                <a:srgbClr val="07A9B6"/>
              </a:solidFill>
              <a:prstDash val="dash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0" name="Овал"/>
            <p:cNvSpPr/>
            <p:nvPr/>
          </p:nvSpPr>
          <p:spPr>
            <a:xfrm>
              <a:off x="1914524" y="0"/>
              <a:ext cx="171451" cy="128589"/>
            </a:xfrm>
            <a:prstGeom prst="ellipse">
              <a:avLst/>
            </a:prstGeom>
            <a:solidFill>
              <a:srgbClr val="C0C0C0"/>
            </a:solidFill>
            <a:ln w="12700" cap="flat">
              <a:solidFill>
                <a:srgbClr val="07A9B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31950">
                <a:defRPr sz="27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pic>
        <p:nvPicPr>
          <p:cNvPr id="71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1475" y="4559300"/>
            <a:ext cx="4413250" cy="2908300"/>
          </a:xfrm>
          <a:prstGeom prst="rect">
            <a:avLst/>
          </a:prstGeom>
          <a:ln w="12700">
            <a:miter lim="400000"/>
          </a:ln>
        </p:spPr>
      </p:pic>
      <p:sp>
        <p:nvSpPr>
          <p:cNvPr id="713" name="Линия"/>
          <p:cNvSpPr/>
          <p:nvPr/>
        </p:nvSpPr>
        <p:spPr>
          <a:xfrm>
            <a:off x="8912225" y="7356475"/>
            <a:ext cx="869950" cy="0"/>
          </a:xfrm>
          <a:prstGeom prst="line">
            <a:avLst/>
          </a:prstGeom>
          <a:ln w="6350">
            <a:solidFill>
              <a:srgbClr val="0E62A8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14" name="Овал"/>
          <p:cNvSpPr/>
          <p:nvPr/>
        </p:nvSpPr>
        <p:spPr>
          <a:xfrm>
            <a:off x="9782175" y="7281862"/>
            <a:ext cx="171450" cy="1285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0E62A8"/>
            </a:solidFill>
            <a:miter/>
          </a:ln>
        </p:spPr>
        <p:txBody>
          <a:bodyPr lIns="45719" rIns="45719" anchor="ctr"/>
          <a:lstStyle/>
          <a:p>
            <a:pPr algn="ctr" defTabSz="1631950">
              <a:def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grpSp>
        <p:nvGrpSpPr>
          <p:cNvPr id="717" name="Сгруппировать"/>
          <p:cNvGrpSpPr/>
          <p:nvPr/>
        </p:nvGrpSpPr>
        <p:grpSpPr>
          <a:xfrm>
            <a:off x="10102850" y="5057775"/>
            <a:ext cx="5813426" cy="1227138"/>
            <a:chOff x="0" y="0"/>
            <a:chExt cx="5813425" cy="1227137"/>
          </a:xfrm>
        </p:grpSpPr>
        <p:sp>
          <p:nvSpPr>
            <p:cNvPr id="715" name="Фигура"/>
            <p:cNvSpPr/>
            <p:nvPr/>
          </p:nvSpPr>
          <p:spPr>
            <a:xfrm>
              <a:off x="136524" y="0"/>
              <a:ext cx="5676902" cy="1227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741" y="0"/>
                  </a:lnTo>
                  <a:lnTo>
                    <a:pt x="21600" y="10247"/>
                  </a:lnTo>
                  <a:lnTo>
                    <a:pt x="19708" y="21600"/>
                  </a:lnTo>
                  <a:lnTo>
                    <a:pt x="0" y="21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62A8"/>
            </a:solidFill>
            <a:ln w="12700" cap="flat">
              <a:solidFill>
                <a:srgbClr val="0E62A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16" name="Фигура"/>
            <p:cNvSpPr/>
            <p:nvPr/>
          </p:nvSpPr>
          <p:spPr>
            <a:xfrm>
              <a:off x="0" y="0"/>
              <a:ext cx="5692776" cy="1176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3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9803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C0C0C0"/>
            </a:solidFill>
            <a:ln w="12700" cap="flat">
              <a:solidFill>
                <a:srgbClr val="C0C0C0"/>
              </a:solidFill>
              <a:prstDash val="solid"/>
              <a:round/>
            </a:ln>
            <a:effectLst>
              <a:outerShdw blurRad="50800" dist="38100" dir="5400000" rotWithShape="0">
                <a:srgbClr val="000000">
                  <a:alpha val="39999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31950">
                <a:defRPr sz="27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sp>
        <p:nvSpPr>
          <p:cNvPr id="718" name="2020"/>
          <p:cNvSpPr txBox="1"/>
          <p:nvPr/>
        </p:nvSpPr>
        <p:spPr>
          <a:xfrm>
            <a:off x="10870276" y="5038725"/>
            <a:ext cx="4742123" cy="607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algn="just" defTabSz="1631950">
              <a:lnSpc>
                <a:spcPct val="107000"/>
              </a:lnSpc>
              <a:spcBef>
                <a:spcPts val="1400"/>
              </a:spcBef>
              <a:defRPr sz="29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2020 </a:t>
            </a:r>
          </a:p>
        </p:txBody>
      </p:sp>
      <p:sp>
        <p:nvSpPr>
          <p:cNvPr id="719" name="Фигура"/>
          <p:cNvSpPr/>
          <p:nvPr/>
        </p:nvSpPr>
        <p:spPr>
          <a:xfrm>
            <a:off x="10106025" y="5133975"/>
            <a:ext cx="704850" cy="33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36" y="0"/>
                </a:moveTo>
                <a:lnTo>
                  <a:pt x="0" y="0"/>
                </a:lnTo>
                <a:lnTo>
                  <a:pt x="0" y="21600"/>
                </a:lnTo>
                <a:lnTo>
                  <a:pt x="19336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E62A8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631950">
              <a:def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720" name="Прямоугольник"/>
          <p:cNvSpPr/>
          <p:nvPr/>
        </p:nvSpPr>
        <p:spPr>
          <a:xfrm>
            <a:off x="13122275" y="5405437"/>
            <a:ext cx="2336801" cy="342901"/>
          </a:xfrm>
          <a:prstGeom prst="rect">
            <a:avLst/>
          </a:prstGeom>
          <a:solidFill>
            <a:srgbClr val="0E62A8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631950">
              <a:def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721" name="1.7 миллиард сум в рамках 4 проектов"/>
          <p:cNvSpPr txBox="1"/>
          <p:nvPr/>
        </p:nvSpPr>
        <p:spPr>
          <a:xfrm>
            <a:off x="10190826" y="5413375"/>
            <a:ext cx="5605723" cy="96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defTabSz="1631950">
              <a:lnSpc>
                <a:spcPct val="107000"/>
              </a:lnSpc>
              <a:spcBef>
                <a:spcPts val="1400"/>
              </a:spcBef>
              <a:defRPr sz="27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1.7 миллиард сум в рамках 4 проектов</a:t>
            </a:r>
          </a:p>
        </p:txBody>
      </p:sp>
      <p:grpSp>
        <p:nvGrpSpPr>
          <p:cNvPr id="725" name="Сгруппировать"/>
          <p:cNvGrpSpPr/>
          <p:nvPr/>
        </p:nvGrpSpPr>
        <p:grpSpPr>
          <a:xfrm>
            <a:off x="8861425" y="2081212"/>
            <a:ext cx="7026276" cy="2803526"/>
            <a:chOff x="0" y="0"/>
            <a:chExt cx="7026275" cy="2803525"/>
          </a:xfrm>
        </p:grpSpPr>
        <p:sp>
          <p:nvSpPr>
            <p:cNvPr id="722" name="Фигура"/>
            <p:cNvSpPr/>
            <p:nvPr/>
          </p:nvSpPr>
          <p:spPr>
            <a:xfrm>
              <a:off x="1349374" y="1576387"/>
              <a:ext cx="5676902" cy="1227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741" y="0"/>
                  </a:lnTo>
                  <a:lnTo>
                    <a:pt x="21600" y="10247"/>
                  </a:lnTo>
                  <a:lnTo>
                    <a:pt x="19708" y="21600"/>
                  </a:lnTo>
                  <a:lnTo>
                    <a:pt x="0" y="21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92C2"/>
            </a:solidFill>
            <a:ln w="12700" cap="flat">
              <a:solidFill>
                <a:srgbClr val="0C92C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23" name="Фигура"/>
            <p:cNvSpPr/>
            <p:nvPr/>
          </p:nvSpPr>
          <p:spPr>
            <a:xfrm>
              <a:off x="1241425" y="1585912"/>
              <a:ext cx="5692776" cy="1176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3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9803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C0C0C0"/>
            </a:solidFill>
            <a:ln w="12700" cap="flat">
              <a:solidFill>
                <a:srgbClr val="C0C0C0"/>
              </a:solidFill>
              <a:prstDash val="solid"/>
              <a:round/>
            </a:ln>
            <a:effectLst>
              <a:outerShdw blurRad="50800" dist="38100" dir="5400000" rotWithShape="0">
                <a:srgbClr val="000000">
                  <a:alpha val="39999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31950">
                <a:defRPr sz="27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724" name="Фигура"/>
            <p:cNvSpPr/>
            <p:nvPr/>
          </p:nvSpPr>
          <p:spPr>
            <a:xfrm>
              <a:off x="0" y="-1"/>
              <a:ext cx="5692776" cy="106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7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997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C0C0C0"/>
            </a:solidFill>
            <a:ln w="12700" cap="flat">
              <a:solidFill>
                <a:srgbClr val="4472C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31950">
                <a:defRPr sz="27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sp>
        <p:nvSpPr>
          <p:cNvPr id="726" name="2019"/>
          <p:cNvSpPr txBox="1"/>
          <p:nvPr/>
        </p:nvSpPr>
        <p:spPr>
          <a:xfrm>
            <a:off x="10857576" y="3575050"/>
            <a:ext cx="4738948" cy="607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algn="just" defTabSz="1631950">
              <a:lnSpc>
                <a:spcPct val="107000"/>
              </a:lnSpc>
              <a:spcBef>
                <a:spcPts val="1400"/>
              </a:spcBef>
              <a:defRPr sz="29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2019</a:t>
            </a:r>
          </a:p>
        </p:txBody>
      </p:sp>
      <p:sp>
        <p:nvSpPr>
          <p:cNvPr id="727" name="Фигура"/>
          <p:cNvSpPr/>
          <p:nvPr/>
        </p:nvSpPr>
        <p:spPr>
          <a:xfrm>
            <a:off x="10090150" y="3670300"/>
            <a:ext cx="708025" cy="33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46" y="0"/>
                </a:moveTo>
                <a:lnTo>
                  <a:pt x="0" y="0"/>
                </a:lnTo>
                <a:lnTo>
                  <a:pt x="0" y="21600"/>
                </a:lnTo>
                <a:lnTo>
                  <a:pt x="19346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C95C6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631950">
              <a:def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728" name="Прямоугольник"/>
          <p:cNvSpPr/>
          <p:nvPr/>
        </p:nvSpPr>
        <p:spPr>
          <a:xfrm>
            <a:off x="13188950" y="3952875"/>
            <a:ext cx="2343150" cy="346075"/>
          </a:xfrm>
          <a:prstGeom prst="rect">
            <a:avLst/>
          </a:prstGeom>
          <a:solidFill>
            <a:srgbClr val="0C95C6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631950">
              <a:def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729" name="700 млн сум в рамках 2 проектов"/>
          <p:cNvSpPr txBox="1"/>
          <p:nvPr/>
        </p:nvSpPr>
        <p:spPr>
          <a:xfrm>
            <a:off x="10247976" y="3932237"/>
            <a:ext cx="5605723" cy="966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defTabSz="1631950">
              <a:lnSpc>
                <a:spcPct val="107000"/>
              </a:lnSpc>
              <a:spcBef>
                <a:spcPts val="1400"/>
              </a:spcBef>
              <a:defRPr sz="27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700 млн сум в рамках 2 проектов</a:t>
            </a:r>
          </a:p>
        </p:txBody>
      </p:sp>
      <p:grpSp>
        <p:nvGrpSpPr>
          <p:cNvPr id="732" name="Сгруппировать"/>
          <p:cNvGrpSpPr/>
          <p:nvPr/>
        </p:nvGrpSpPr>
        <p:grpSpPr>
          <a:xfrm>
            <a:off x="8820150" y="7924800"/>
            <a:ext cx="5899151" cy="1227138"/>
            <a:chOff x="0" y="0"/>
            <a:chExt cx="5899149" cy="1227137"/>
          </a:xfrm>
        </p:grpSpPr>
        <p:sp>
          <p:nvSpPr>
            <p:cNvPr id="730" name="Фигура"/>
            <p:cNvSpPr/>
            <p:nvPr/>
          </p:nvSpPr>
          <p:spPr>
            <a:xfrm>
              <a:off x="139700" y="0"/>
              <a:ext cx="5759451" cy="1227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741" y="0"/>
                  </a:lnTo>
                  <a:lnTo>
                    <a:pt x="21600" y="10247"/>
                  </a:lnTo>
                  <a:lnTo>
                    <a:pt x="19708" y="21600"/>
                  </a:lnTo>
                  <a:lnTo>
                    <a:pt x="0" y="21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4474"/>
            </a:solidFill>
            <a:ln w="12700" cap="flat">
              <a:solidFill>
                <a:srgbClr val="0A447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31" name="Фигура"/>
            <p:cNvSpPr/>
            <p:nvPr/>
          </p:nvSpPr>
          <p:spPr>
            <a:xfrm>
              <a:off x="0" y="0"/>
              <a:ext cx="5775325" cy="1176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9802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C0C0C0"/>
            </a:solidFill>
            <a:ln w="12700" cap="flat">
              <a:solidFill>
                <a:srgbClr val="C0C0C0"/>
              </a:solidFill>
              <a:prstDash val="solid"/>
              <a:round/>
            </a:ln>
            <a:effectLst>
              <a:outerShdw blurRad="50800" dist="38100" dir="5400000" rotWithShape="0">
                <a:srgbClr val="000000">
                  <a:alpha val="39999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31950">
                <a:defRPr sz="27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sp>
        <p:nvSpPr>
          <p:cNvPr id="733" name="2022"/>
          <p:cNvSpPr txBox="1"/>
          <p:nvPr/>
        </p:nvSpPr>
        <p:spPr>
          <a:xfrm>
            <a:off x="9536776" y="7905750"/>
            <a:ext cx="4742123" cy="607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algn="just" defTabSz="1631950">
              <a:lnSpc>
                <a:spcPct val="107000"/>
              </a:lnSpc>
              <a:spcBef>
                <a:spcPts val="1400"/>
              </a:spcBef>
              <a:defRPr sz="29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2022</a:t>
            </a:r>
          </a:p>
        </p:txBody>
      </p:sp>
      <p:sp>
        <p:nvSpPr>
          <p:cNvPr id="734" name="Фигура"/>
          <p:cNvSpPr/>
          <p:nvPr/>
        </p:nvSpPr>
        <p:spPr>
          <a:xfrm>
            <a:off x="8772525" y="8001000"/>
            <a:ext cx="704850" cy="33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36" y="0"/>
                </a:moveTo>
                <a:lnTo>
                  <a:pt x="0" y="0"/>
                </a:lnTo>
                <a:lnTo>
                  <a:pt x="0" y="21600"/>
                </a:lnTo>
                <a:lnTo>
                  <a:pt x="19336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A44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631950">
              <a:def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735" name="Прямоугольник"/>
          <p:cNvSpPr/>
          <p:nvPr/>
        </p:nvSpPr>
        <p:spPr>
          <a:xfrm>
            <a:off x="12033250" y="8272462"/>
            <a:ext cx="2451100" cy="342901"/>
          </a:xfrm>
          <a:prstGeom prst="rect">
            <a:avLst/>
          </a:prstGeom>
          <a:solidFill>
            <a:srgbClr val="0A44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631950">
              <a:def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736" name="6.89 Миллиард сум в рамках 14 проектов"/>
          <p:cNvSpPr txBox="1"/>
          <p:nvPr/>
        </p:nvSpPr>
        <p:spPr>
          <a:xfrm>
            <a:off x="8793826" y="8251825"/>
            <a:ext cx="5605723" cy="447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defTabSz="1631950">
              <a:lnSpc>
                <a:spcPct val="107000"/>
              </a:lnSpc>
              <a:spcBef>
                <a:spcPts val="1400"/>
              </a:spcBef>
              <a:defRPr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6.89 Миллиард сум в рамках 14 проектов</a:t>
            </a:r>
          </a:p>
        </p:txBody>
      </p:sp>
      <p:grpSp>
        <p:nvGrpSpPr>
          <p:cNvPr id="740" name="Сгруппировать"/>
          <p:cNvGrpSpPr/>
          <p:nvPr/>
        </p:nvGrpSpPr>
        <p:grpSpPr>
          <a:xfrm>
            <a:off x="6635749" y="7986712"/>
            <a:ext cx="2085976" cy="912813"/>
            <a:chOff x="0" y="0"/>
            <a:chExt cx="2085974" cy="912812"/>
          </a:xfrm>
        </p:grpSpPr>
        <p:sp>
          <p:nvSpPr>
            <p:cNvPr id="737" name="Линия"/>
            <p:cNvSpPr/>
            <p:nvPr/>
          </p:nvSpPr>
          <p:spPr>
            <a:xfrm flipH="1">
              <a:off x="-1" y="0"/>
              <a:ext cx="2" cy="848427"/>
            </a:xfrm>
            <a:prstGeom prst="line">
              <a:avLst/>
            </a:prstGeom>
            <a:noFill/>
            <a:ln w="6350" cap="flat">
              <a:solidFill>
                <a:srgbClr val="0A4474"/>
              </a:solidFill>
              <a:prstDash val="dash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38" name="Линия"/>
            <p:cNvSpPr/>
            <p:nvPr/>
          </p:nvSpPr>
          <p:spPr>
            <a:xfrm>
              <a:off x="20587" y="849696"/>
              <a:ext cx="1936897" cy="1"/>
            </a:xfrm>
            <a:prstGeom prst="line">
              <a:avLst/>
            </a:prstGeom>
            <a:noFill/>
            <a:ln w="6350" cap="flat">
              <a:solidFill>
                <a:srgbClr val="0A4474"/>
              </a:solidFill>
              <a:prstDash val="dash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39" name="Овал"/>
            <p:cNvSpPr/>
            <p:nvPr/>
          </p:nvSpPr>
          <p:spPr>
            <a:xfrm rot="10800000" flipH="1">
              <a:off x="1914524" y="784225"/>
              <a:ext cx="171451" cy="128588"/>
            </a:xfrm>
            <a:prstGeom prst="ellipse">
              <a:avLst/>
            </a:prstGeom>
            <a:solidFill>
              <a:srgbClr val="C0C0C0"/>
            </a:solidFill>
            <a:ln w="12700" cap="flat">
              <a:solidFill>
                <a:srgbClr val="0A447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31950">
                <a:defRPr sz="27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grpSp>
        <p:nvGrpSpPr>
          <p:cNvPr id="743" name="Сгруппировать"/>
          <p:cNvGrpSpPr/>
          <p:nvPr/>
        </p:nvGrpSpPr>
        <p:grpSpPr>
          <a:xfrm>
            <a:off x="10029825" y="6494462"/>
            <a:ext cx="5899151" cy="1225551"/>
            <a:chOff x="0" y="0"/>
            <a:chExt cx="5899149" cy="1225550"/>
          </a:xfrm>
        </p:grpSpPr>
        <p:sp>
          <p:nvSpPr>
            <p:cNvPr id="741" name="Фигура"/>
            <p:cNvSpPr/>
            <p:nvPr/>
          </p:nvSpPr>
          <p:spPr>
            <a:xfrm>
              <a:off x="139700" y="0"/>
              <a:ext cx="5759451" cy="122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741" y="0"/>
                  </a:lnTo>
                  <a:lnTo>
                    <a:pt x="21600" y="10247"/>
                  </a:lnTo>
                  <a:lnTo>
                    <a:pt x="19708" y="21600"/>
                  </a:lnTo>
                  <a:lnTo>
                    <a:pt x="0" y="21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4474"/>
            </a:solidFill>
            <a:ln w="12700" cap="flat">
              <a:solidFill>
                <a:srgbClr val="0A447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42" name="Фигура"/>
            <p:cNvSpPr/>
            <p:nvPr/>
          </p:nvSpPr>
          <p:spPr>
            <a:xfrm>
              <a:off x="0" y="-1"/>
              <a:ext cx="5775325" cy="1176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980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C0C0C0"/>
            </a:solidFill>
            <a:ln w="12700" cap="flat">
              <a:solidFill>
                <a:srgbClr val="C0C0C0"/>
              </a:solidFill>
              <a:prstDash val="solid"/>
              <a:round/>
            </a:ln>
            <a:effectLst>
              <a:outerShdw blurRad="50800" dist="38100" dir="5400000" rotWithShape="0">
                <a:srgbClr val="000000">
                  <a:alpha val="39999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31950">
                <a:defRPr sz="27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sp>
        <p:nvSpPr>
          <p:cNvPr id="744" name="2021"/>
          <p:cNvSpPr txBox="1"/>
          <p:nvPr/>
        </p:nvSpPr>
        <p:spPr>
          <a:xfrm>
            <a:off x="10746451" y="6475412"/>
            <a:ext cx="4742123" cy="607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algn="just" defTabSz="1631950">
              <a:lnSpc>
                <a:spcPct val="107000"/>
              </a:lnSpc>
              <a:spcBef>
                <a:spcPts val="1400"/>
              </a:spcBef>
              <a:defRPr sz="29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2021</a:t>
            </a:r>
          </a:p>
        </p:txBody>
      </p:sp>
      <p:sp>
        <p:nvSpPr>
          <p:cNvPr id="745" name="Фигура"/>
          <p:cNvSpPr/>
          <p:nvPr/>
        </p:nvSpPr>
        <p:spPr>
          <a:xfrm>
            <a:off x="9982200" y="6570662"/>
            <a:ext cx="704850" cy="333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36" y="0"/>
                </a:moveTo>
                <a:lnTo>
                  <a:pt x="0" y="0"/>
                </a:lnTo>
                <a:lnTo>
                  <a:pt x="0" y="21600"/>
                </a:lnTo>
                <a:lnTo>
                  <a:pt x="19336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A44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631950">
              <a:def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746" name="Прямоугольник"/>
          <p:cNvSpPr/>
          <p:nvPr/>
        </p:nvSpPr>
        <p:spPr>
          <a:xfrm>
            <a:off x="13211175" y="6842125"/>
            <a:ext cx="2486025" cy="342900"/>
          </a:xfrm>
          <a:prstGeom prst="rect">
            <a:avLst/>
          </a:prstGeom>
          <a:solidFill>
            <a:srgbClr val="0A44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631950">
              <a:def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747" name="5.78 миллиард сум в рамках 4 проектов"/>
          <p:cNvSpPr txBox="1"/>
          <p:nvPr/>
        </p:nvSpPr>
        <p:spPr>
          <a:xfrm>
            <a:off x="10174951" y="6818312"/>
            <a:ext cx="5605723" cy="447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defTabSz="1631950">
              <a:lnSpc>
                <a:spcPct val="107000"/>
              </a:lnSpc>
              <a:spcBef>
                <a:spcPts val="1400"/>
              </a:spcBef>
              <a:defRPr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5.78 миллиард сум в рамках 4 проектов</a:t>
            </a:r>
          </a:p>
        </p:txBody>
      </p:sp>
      <p:sp>
        <p:nvSpPr>
          <p:cNvPr id="748" name="Овал"/>
          <p:cNvSpPr/>
          <p:nvPr/>
        </p:nvSpPr>
        <p:spPr>
          <a:xfrm>
            <a:off x="9782175" y="4310062"/>
            <a:ext cx="171450" cy="1285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0E62A8"/>
            </a:solidFill>
            <a:miter/>
          </a:ln>
        </p:spPr>
        <p:txBody>
          <a:bodyPr lIns="45719" rIns="45719" anchor="ctr"/>
          <a:lstStyle/>
          <a:p>
            <a:pPr algn="ctr" defTabSz="1631950">
              <a:def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749" name="Привлечение иностранных инвестиций"/>
          <p:cNvSpPr txBox="1"/>
          <p:nvPr/>
        </p:nvSpPr>
        <p:spPr>
          <a:xfrm>
            <a:off x="4545676" y="5000625"/>
            <a:ext cx="3313373" cy="1408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algn="ctr" defTabSz="1631950">
              <a:defRPr sz="29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Привлечение иностранных инвестиций</a:t>
            </a:r>
          </a:p>
        </p:txBody>
      </p:sp>
      <p:pic>
        <p:nvPicPr>
          <p:cNvPr id="750" name="ÐÐ°ÑÑÐ¸Ð½ÐºÐ¸ Ð¿Ð¾ Ð·Ð°Ð¿ÑÐ¾ÑÑ KOICA" descr="ÐÐ°ÑÑÐ¸Ð½ÐºÐ¸ Ð¿Ð¾ Ð·Ð°Ð¿ÑÐ¾ÑÑ KOICA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7165975"/>
            <a:ext cx="127952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Japan International Cooperation Agency" descr="Japan International Cooperation Agency"/>
          <p:cNvPicPr>
            <a:picLocks noChangeAspect="1"/>
          </p:cNvPicPr>
          <p:nvPr/>
        </p:nvPicPr>
        <p:blipFill>
          <a:blip r:embed="rId5">
            <a:extLst/>
          </a:blip>
          <a:srcRect r="75505"/>
          <a:stretch>
            <a:fillRect/>
          </a:stretch>
        </p:blipFill>
        <p:spPr>
          <a:xfrm>
            <a:off x="3663950" y="4089400"/>
            <a:ext cx="1352550" cy="615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90950" y="3060700"/>
            <a:ext cx="1511300" cy="749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3" name="GIZ" descr="GIZ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32275" y="8091487"/>
            <a:ext cx="2079625" cy="757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4" name="16 предпринимателей успешно завершили первый бизнес-акселератор в Оше" descr="16 предпринимателей успешно завершили первый бизнес-акселератор в Оше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68775" y="2279650"/>
            <a:ext cx="1784350" cy="792163"/>
          </a:xfrm>
          <a:prstGeom prst="rect">
            <a:avLst/>
          </a:prstGeom>
          <a:ln w="12700">
            <a:miter lim="400000"/>
          </a:ln>
        </p:spPr>
      </p:pic>
      <p:sp>
        <p:nvSpPr>
          <p:cNvPr id="755" name="Прямоугольник"/>
          <p:cNvSpPr/>
          <p:nvPr/>
        </p:nvSpPr>
        <p:spPr>
          <a:xfrm>
            <a:off x="11807825" y="2519362"/>
            <a:ext cx="2368550" cy="304801"/>
          </a:xfrm>
          <a:prstGeom prst="rect">
            <a:avLst/>
          </a:prstGeom>
          <a:solidFill>
            <a:srgbClr val="07A9B6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631950">
              <a:def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756" name="500 млн сум в рамках 2 проектов"/>
          <p:cNvSpPr txBox="1"/>
          <p:nvPr/>
        </p:nvSpPr>
        <p:spPr>
          <a:xfrm>
            <a:off x="8901776" y="2495550"/>
            <a:ext cx="5612074" cy="96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defTabSz="1631950">
              <a:lnSpc>
                <a:spcPct val="107000"/>
              </a:lnSpc>
              <a:spcBef>
                <a:spcPts val="1400"/>
              </a:spcBef>
              <a:defRPr sz="27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500 млн сум в рамках 2 проектов</a:t>
            </a:r>
          </a:p>
        </p:txBody>
      </p:sp>
      <p:sp>
        <p:nvSpPr>
          <p:cNvPr id="757" name="Фигура"/>
          <p:cNvSpPr/>
          <p:nvPr/>
        </p:nvSpPr>
        <p:spPr>
          <a:xfrm>
            <a:off x="8870950" y="2190750"/>
            <a:ext cx="708025" cy="33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46" y="0"/>
                </a:moveTo>
                <a:lnTo>
                  <a:pt x="0" y="0"/>
                </a:lnTo>
                <a:lnTo>
                  <a:pt x="0" y="21600"/>
                </a:lnTo>
                <a:lnTo>
                  <a:pt x="19346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7A9B6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631950">
              <a:def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758" name="2018"/>
          <p:cNvSpPr txBox="1"/>
          <p:nvPr/>
        </p:nvSpPr>
        <p:spPr>
          <a:xfrm>
            <a:off x="8841451" y="2089150"/>
            <a:ext cx="4742123" cy="607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algn="just" defTabSz="1631950">
              <a:lnSpc>
                <a:spcPct val="107000"/>
              </a:lnSpc>
              <a:spcBef>
                <a:spcPts val="1400"/>
              </a:spcBef>
              <a:defRPr sz="29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2018 </a:t>
            </a:r>
          </a:p>
        </p:txBody>
      </p:sp>
      <p:sp>
        <p:nvSpPr>
          <p:cNvPr id="759" name="Erasmus+"/>
          <p:cNvSpPr txBox="1"/>
          <p:nvPr/>
        </p:nvSpPr>
        <p:spPr>
          <a:xfrm>
            <a:off x="1592926" y="4924425"/>
            <a:ext cx="1885888" cy="595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1626" tIns="81626" rIns="81626" bIns="81626">
            <a:spAutoFit/>
          </a:bodyPr>
          <a:lstStyle>
            <a:lvl1pPr defTabSz="1631950">
              <a:defRPr sz="2800" b="1">
                <a:solidFill>
                  <a:srgbClr val="009E4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Erasmus+</a:t>
            </a:r>
          </a:p>
        </p:txBody>
      </p:sp>
      <p:sp>
        <p:nvSpPr>
          <p:cNvPr id="760" name="UNDP"/>
          <p:cNvSpPr txBox="1"/>
          <p:nvPr/>
        </p:nvSpPr>
        <p:spPr>
          <a:xfrm>
            <a:off x="2040601" y="5665787"/>
            <a:ext cx="1183544" cy="595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1626" tIns="81626" rIns="81626" bIns="81626">
            <a:spAutoFit/>
          </a:bodyPr>
          <a:lstStyle>
            <a:lvl1pPr defTabSz="1631950">
              <a:defRPr sz="2800" b="1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UNDP</a:t>
            </a:r>
          </a:p>
        </p:txBody>
      </p:sp>
      <p:sp>
        <p:nvSpPr>
          <p:cNvPr id="761" name="FAO"/>
          <p:cNvSpPr txBox="1"/>
          <p:nvPr/>
        </p:nvSpPr>
        <p:spPr>
          <a:xfrm>
            <a:off x="2567651" y="6313487"/>
            <a:ext cx="802668" cy="531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1626" tIns="81626" rIns="81626" bIns="81626">
            <a:spAutoFit/>
          </a:bodyPr>
          <a:lstStyle>
            <a:lvl1pPr defTabSz="1631950">
              <a:defRPr sz="2400" b="1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FAO</a:t>
            </a:r>
          </a:p>
        </p:txBody>
      </p:sp>
      <p:sp>
        <p:nvSpPr>
          <p:cNvPr id="762" name="Сотрудничество университета в рамках международных программ"/>
          <p:cNvSpPr txBox="1"/>
          <p:nvPr/>
        </p:nvSpPr>
        <p:spPr>
          <a:xfrm>
            <a:off x="344382" y="67493"/>
            <a:ext cx="17789737" cy="17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algn="ctr" defTabSz="1631950">
              <a:defRPr sz="5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Сотрудничество университета в рамках международных программ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Закругленный прямоугольник"/>
          <p:cNvSpPr/>
          <p:nvPr/>
        </p:nvSpPr>
        <p:spPr>
          <a:xfrm>
            <a:off x="695325" y="2300287"/>
            <a:ext cx="16897350" cy="5227638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C000"/>
            </a:solidFill>
            <a:miter/>
          </a:ln>
        </p:spPr>
        <p:txBody>
          <a:bodyPr lIns="45719" rIns="45719" anchor="ctr"/>
          <a:lstStyle/>
          <a:p>
            <a:pPr algn="ctr" defTabSz="1631950"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765" name="Создание совместных образовательных программ в сотрудничестве с зарубежными университетами"/>
          <p:cNvSpPr txBox="1"/>
          <p:nvPr/>
        </p:nvSpPr>
        <p:spPr>
          <a:xfrm>
            <a:off x="1161126" y="538162"/>
            <a:ext cx="15965748" cy="2006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algn="ctr" defTabSz="1631950">
              <a:defRPr sz="43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Создание совместных образовательных программ в сотрудничестве с зарубежными университетами </a:t>
            </a:r>
          </a:p>
        </p:txBody>
      </p:sp>
      <p:grpSp>
        <p:nvGrpSpPr>
          <p:cNvPr id="768" name="Сгруппировать"/>
          <p:cNvGrpSpPr/>
          <p:nvPr/>
        </p:nvGrpSpPr>
        <p:grpSpPr>
          <a:xfrm>
            <a:off x="12588875" y="4565650"/>
            <a:ext cx="1216025" cy="1790700"/>
            <a:chOff x="0" y="0"/>
            <a:chExt cx="1216025" cy="1790700"/>
          </a:xfrm>
        </p:grpSpPr>
        <p:sp>
          <p:nvSpPr>
            <p:cNvPr id="766" name="Закругленный прямоугольник"/>
            <p:cNvSpPr/>
            <p:nvPr/>
          </p:nvSpPr>
          <p:spPr>
            <a:xfrm>
              <a:off x="0" y="0"/>
              <a:ext cx="1216025" cy="1790700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12700" cap="flat">
              <a:solidFill>
                <a:srgbClr val="41719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31950">
                <a:defRPr sz="36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67" name="9"/>
            <p:cNvSpPr txBox="1"/>
            <p:nvPr/>
          </p:nvSpPr>
          <p:spPr>
            <a:xfrm>
              <a:off x="147313" y="556735"/>
              <a:ext cx="921399" cy="67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1626" tIns="81626" rIns="81626" bIns="81626" numCol="1" anchor="ctr">
              <a:spAutoFit/>
            </a:bodyPr>
            <a:lstStyle>
              <a:lvl1pPr algn="ctr" defTabSz="1631950">
                <a:defRPr sz="36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9</a:t>
              </a:r>
            </a:p>
          </p:txBody>
        </p:sp>
      </p:grpSp>
      <p:grpSp>
        <p:nvGrpSpPr>
          <p:cNvPr id="771" name="Сгруппировать"/>
          <p:cNvGrpSpPr/>
          <p:nvPr/>
        </p:nvGrpSpPr>
        <p:grpSpPr>
          <a:xfrm>
            <a:off x="11436350" y="4913312"/>
            <a:ext cx="1041400" cy="1438276"/>
            <a:chOff x="0" y="0"/>
            <a:chExt cx="1041400" cy="1438275"/>
          </a:xfrm>
        </p:grpSpPr>
        <p:sp>
          <p:nvSpPr>
            <p:cNvPr id="769" name="Закругленный прямоугольник"/>
            <p:cNvSpPr/>
            <p:nvPr/>
          </p:nvSpPr>
          <p:spPr>
            <a:xfrm>
              <a:off x="0" y="0"/>
              <a:ext cx="1041400" cy="1438275"/>
            </a:xfrm>
            <a:prstGeom prst="roundRect">
              <a:avLst>
                <a:gd name="adj" fmla="val 16667"/>
              </a:avLst>
            </a:prstGeom>
            <a:solidFill>
              <a:srgbClr val="2E75B6"/>
            </a:solidFill>
            <a:ln w="12700" cap="flat">
              <a:solidFill>
                <a:srgbClr val="41719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31950">
                <a:defRPr sz="36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70" name="7"/>
            <p:cNvSpPr txBox="1"/>
            <p:nvPr/>
          </p:nvSpPr>
          <p:spPr>
            <a:xfrm>
              <a:off x="138792" y="380522"/>
              <a:ext cx="763816" cy="677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1626" tIns="81626" rIns="81626" bIns="81626" numCol="1" anchor="ctr">
              <a:spAutoFit/>
            </a:bodyPr>
            <a:lstStyle>
              <a:lvl1pPr algn="ctr" defTabSz="1631950">
                <a:defRPr sz="36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772" name="Польша, 2…"/>
          <p:cNvSpPr txBox="1"/>
          <p:nvPr/>
        </p:nvSpPr>
        <p:spPr>
          <a:xfrm>
            <a:off x="2218401" y="3090862"/>
            <a:ext cx="6872548" cy="266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/>
          <a:p>
            <a:pPr marL="304800" indent="-304800" defTabSz="1631950">
              <a:buSzPct val="100000"/>
              <a:buChar char="➢"/>
              <a:defRPr sz="29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Польша, 2</a:t>
            </a:r>
          </a:p>
          <a:p>
            <a:pPr marL="304800" indent="-304800" defTabSz="1631950">
              <a:buSzPct val="100000"/>
              <a:buChar char="➢"/>
              <a:defRPr sz="29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Россия, 4 </a:t>
            </a:r>
          </a:p>
          <a:p>
            <a:pPr marL="304800" indent="-304800" defTabSz="1631950">
              <a:buSzPct val="100000"/>
              <a:buChar char="➢"/>
              <a:defRPr sz="29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Литва, 1 </a:t>
            </a:r>
          </a:p>
          <a:p>
            <a:pPr marL="304800" indent="-304800" defTabSz="1631950">
              <a:buSzPct val="100000"/>
              <a:buChar char="➢"/>
              <a:defRPr sz="29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Турция, 1</a:t>
            </a:r>
          </a:p>
          <a:p>
            <a:pPr marL="304800" indent="-304800" defTabSz="1631950">
              <a:buSzPct val="100000"/>
              <a:buChar char="➢"/>
              <a:defRPr sz="29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Венгрия, 1</a:t>
            </a:r>
          </a:p>
          <a:p>
            <a:pPr marL="304800" indent="-304800" defTabSz="1631950">
              <a:buSzPct val="100000"/>
              <a:buChar char="➢"/>
              <a:defRPr sz="29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Китай 3</a:t>
            </a:r>
          </a:p>
        </p:txBody>
      </p:sp>
      <p:sp>
        <p:nvSpPr>
          <p:cNvPr id="773" name="Количество совместных образовательных программ"/>
          <p:cNvSpPr txBox="1"/>
          <p:nvPr/>
        </p:nvSpPr>
        <p:spPr>
          <a:xfrm>
            <a:off x="9514551" y="3271837"/>
            <a:ext cx="6758248" cy="985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algn="ctr" defTabSz="1631950">
              <a:defRPr sz="29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Количество совместных образовательных программ</a:t>
            </a:r>
          </a:p>
        </p:txBody>
      </p:sp>
      <p:grpSp>
        <p:nvGrpSpPr>
          <p:cNvPr id="776" name="Сгруппировать"/>
          <p:cNvGrpSpPr/>
          <p:nvPr/>
        </p:nvGrpSpPr>
        <p:grpSpPr>
          <a:xfrm>
            <a:off x="10277475" y="4913312"/>
            <a:ext cx="1035050" cy="1414463"/>
            <a:chOff x="0" y="0"/>
            <a:chExt cx="1035050" cy="1414462"/>
          </a:xfrm>
        </p:grpSpPr>
        <p:sp>
          <p:nvSpPr>
            <p:cNvPr id="774" name="Закругленный прямоугольник"/>
            <p:cNvSpPr/>
            <p:nvPr/>
          </p:nvSpPr>
          <p:spPr>
            <a:xfrm>
              <a:off x="0" y="0"/>
              <a:ext cx="1035050" cy="1414463"/>
            </a:xfrm>
            <a:prstGeom prst="roundRect">
              <a:avLst>
                <a:gd name="adj" fmla="val 16667"/>
              </a:avLst>
            </a:prstGeom>
            <a:solidFill>
              <a:srgbClr val="2E75B6"/>
            </a:solidFill>
            <a:ln w="12700" cap="flat">
              <a:solidFill>
                <a:srgbClr val="41719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31950">
                <a:defRPr sz="36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75" name="7"/>
            <p:cNvSpPr txBox="1"/>
            <p:nvPr/>
          </p:nvSpPr>
          <p:spPr>
            <a:xfrm>
              <a:off x="138482" y="368616"/>
              <a:ext cx="758086" cy="677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1626" tIns="81626" rIns="81626" bIns="81626" numCol="1" anchor="ctr">
              <a:spAutoFit/>
            </a:bodyPr>
            <a:lstStyle>
              <a:lvl1pPr algn="ctr" defTabSz="1631950">
                <a:defRPr sz="36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777" name="2019"/>
          <p:cNvSpPr txBox="1"/>
          <p:nvPr/>
        </p:nvSpPr>
        <p:spPr>
          <a:xfrm>
            <a:off x="10295601" y="6367462"/>
            <a:ext cx="989273" cy="505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algn="ctr" defTabSz="1631950">
              <a:defRPr sz="25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2019</a:t>
            </a:r>
          </a:p>
        </p:txBody>
      </p:sp>
      <p:sp>
        <p:nvSpPr>
          <p:cNvPr id="778" name="2020"/>
          <p:cNvSpPr txBox="1"/>
          <p:nvPr/>
        </p:nvSpPr>
        <p:spPr>
          <a:xfrm>
            <a:off x="11467176" y="6365875"/>
            <a:ext cx="986098" cy="505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algn="ctr" defTabSz="1631950">
              <a:defRPr sz="25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2020</a:t>
            </a:r>
          </a:p>
        </p:txBody>
      </p:sp>
      <p:sp>
        <p:nvSpPr>
          <p:cNvPr id="779" name="2021"/>
          <p:cNvSpPr txBox="1"/>
          <p:nvPr/>
        </p:nvSpPr>
        <p:spPr>
          <a:xfrm>
            <a:off x="12632401" y="6365875"/>
            <a:ext cx="989273" cy="505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algn="ctr" defTabSz="1631950">
              <a:defRPr sz="25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2021</a:t>
            </a:r>
          </a:p>
        </p:txBody>
      </p:sp>
      <p:grpSp>
        <p:nvGrpSpPr>
          <p:cNvPr id="782" name="Сгруппировать"/>
          <p:cNvGrpSpPr/>
          <p:nvPr/>
        </p:nvGrpSpPr>
        <p:grpSpPr>
          <a:xfrm>
            <a:off x="13935075" y="4391025"/>
            <a:ext cx="1400175" cy="1970088"/>
            <a:chOff x="0" y="0"/>
            <a:chExt cx="1400175" cy="1970087"/>
          </a:xfrm>
        </p:grpSpPr>
        <p:sp>
          <p:nvSpPr>
            <p:cNvPr id="780" name="Закругленный прямоугольник"/>
            <p:cNvSpPr/>
            <p:nvPr/>
          </p:nvSpPr>
          <p:spPr>
            <a:xfrm>
              <a:off x="0" y="0"/>
              <a:ext cx="1400175" cy="197008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12700" cap="flat">
              <a:solidFill>
                <a:srgbClr val="41719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31950">
                <a:defRPr sz="36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81" name="11"/>
            <p:cNvSpPr txBox="1"/>
            <p:nvPr/>
          </p:nvSpPr>
          <p:spPr>
            <a:xfrm>
              <a:off x="156299" y="646428"/>
              <a:ext cx="1087577" cy="677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1626" tIns="81626" rIns="81626" bIns="81626" numCol="1" anchor="ctr">
              <a:spAutoFit/>
            </a:bodyPr>
            <a:lstStyle/>
            <a:p>
              <a:pPr algn="ctr" defTabSz="1631950">
                <a:defRPr sz="36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11</a:t>
              </a:r>
            </a:p>
          </p:txBody>
        </p:sp>
      </p:grpSp>
      <p:sp>
        <p:nvSpPr>
          <p:cNvPr id="783" name="2023"/>
          <p:cNvSpPr txBox="1"/>
          <p:nvPr/>
        </p:nvSpPr>
        <p:spPr>
          <a:xfrm>
            <a:off x="14016701" y="6432550"/>
            <a:ext cx="989273" cy="505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>
            <a:lvl1pPr algn="ctr" defTabSz="1631950">
              <a:defRPr sz="25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2023</a:t>
            </a:r>
          </a:p>
        </p:txBody>
      </p:sp>
      <p:sp>
        <p:nvSpPr>
          <p:cNvPr id="784" name="* Общее количество студентов, как ожидается, составит 270 к 2024"/>
          <p:cNvSpPr txBox="1"/>
          <p:nvPr/>
        </p:nvSpPr>
        <p:spPr>
          <a:xfrm>
            <a:off x="2218401" y="8123237"/>
            <a:ext cx="15102148" cy="566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/>
          <a:p>
            <a:pPr defTabSz="1631950">
              <a:defRPr sz="29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* Общее количество студентов, как ожидается, составит 270 к 2024</a:t>
            </a:r>
          </a:p>
        </p:txBody>
      </p:sp>
      <p:grpSp>
        <p:nvGrpSpPr>
          <p:cNvPr id="787" name="Сгруппировать"/>
          <p:cNvGrpSpPr/>
          <p:nvPr/>
        </p:nvGrpSpPr>
        <p:grpSpPr>
          <a:xfrm>
            <a:off x="15465425" y="4152900"/>
            <a:ext cx="1400175" cy="2174875"/>
            <a:chOff x="0" y="0"/>
            <a:chExt cx="1400175" cy="2174875"/>
          </a:xfrm>
        </p:grpSpPr>
        <p:sp>
          <p:nvSpPr>
            <p:cNvPr id="785" name="Закругленный прямоугольник"/>
            <p:cNvSpPr/>
            <p:nvPr/>
          </p:nvSpPr>
          <p:spPr>
            <a:xfrm>
              <a:off x="0" y="0"/>
              <a:ext cx="1400175" cy="217487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12700" cap="flat">
              <a:solidFill>
                <a:srgbClr val="41719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31950">
                <a:defRPr sz="36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86" name="12"/>
            <p:cNvSpPr txBox="1"/>
            <p:nvPr/>
          </p:nvSpPr>
          <p:spPr>
            <a:xfrm>
              <a:off x="156299" y="748822"/>
              <a:ext cx="1087577" cy="677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1626" tIns="81626" rIns="81626" bIns="81626" numCol="1" anchor="ctr">
              <a:spAutoFit/>
            </a:bodyPr>
            <a:lstStyle/>
            <a:p>
              <a:pPr algn="ctr" defTabSz="1631950">
                <a:defRPr sz="36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12</a:t>
              </a:r>
            </a:p>
          </p:txBody>
        </p:sp>
      </p:grpSp>
      <p:sp>
        <p:nvSpPr>
          <p:cNvPr id="788" name="2024"/>
          <p:cNvSpPr txBox="1"/>
          <p:nvPr/>
        </p:nvSpPr>
        <p:spPr>
          <a:xfrm>
            <a:off x="15612138" y="6378575"/>
            <a:ext cx="989274" cy="505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26" tIns="81626" rIns="81626" bIns="81626">
            <a:spAutoFit/>
          </a:bodyPr>
          <a:lstStyle/>
          <a:p>
            <a:pPr algn="ctr" defTabSz="1631950">
              <a:defRPr sz="25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2024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История университета"/>
          <p:cNvSpPr txBox="1">
            <a:spLocks noGrp="1"/>
          </p:cNvSpPr>
          <p:nvPr>
            <p:ph type="title" idx="4294967295"/>
          </p:nvPr>
        </p:nvSpPr>
        <p:spPr>
          <a:xfrm>
            <a:off x="4344229" y="102940"/>
            <a:ext cx="13448818" cy="849285"/>
          </a:xfrm>
          <a:prstGeom prst="rect">
            <a:avLst/>
          </a:prstGeom>
        </p:spPr>
        <p:txBody>
          <a:bodyPr>
            <a:normAutofit/>
          </a:bodyPr>
          <a:lstStyle>
            <a:lvl1pPr indent="4194175" algn="l">
              <a:spcBef>
                <a:spcPts val="100"/>
              </a:spcBef>
              <a:defRPr sz="5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800" dirty="0" err="1">
                <a:solidFill>
                  <a:srgbClr val="00B050"/>
                </a:solidFill>
              </a:rPr>
              <a:t>История</a:t>
            </a:r>
            <a:r>
              <a:rPr sz="4800" dirty="0">
                <a:solidFill>
                  <a:srgbClr val="00B050"/>
                </a:solidFill>
              </a:rPr>
              <a:t> </a:t>
            </a:r>
            <a:r>
              <a:rPr sz="4800" dirty="0" err="1">
                <a:solidFill>
                  <a:srgbClr val="00B050"/>
                </a:solidFill>
              </a:rPr>
              <a:t>университета</a:t>
            </a:r>
            <a:endParaRPr sz="4800" dirty="0">
              <a:solidFill>
                <a:srgbClr val="00B050"/>
              </a:solidFill>
            </a:endParaRPr>
          </a:p>
        </p:txBody>
      </p:sp>
      <p:grpSp>
        <p:nvGrpSpPr>
          <p:cNvPr id="558" name="Сгруппировать"/>
          <p:cNvGrpSpPr/>
          <p:nvPr/>
        </p:nvGrpSpPr>
        <p:grpSpPr>
          <a:xfrm>
            <a:off x="-1" y="1"/>
            <a:ext cx="4634686" cy="10248486"/>
            <a:chOff x="0" y="0"/>
            <a:chExt cx="4916058" cy="10286586"/>
          </a:xfrm>
        </p:grpSpPr>
        <p:pic>
          <p:nvPicPr>
            <p:cNvPr id="545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17295" y="1912160"/>
              <a:ext cx="98764" cy="98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6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17295" y="3067703"/>
              <a:ext cx="98764" cy="98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7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17295" y="3996089"/>
              <a:ext cx="98764" cy="98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8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17295" y="4766450"/>
              <a:ext cx="98764" cy="98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9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17295" y="5921993"/>
              <a:ext cx="98764" cy="98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0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17295" y="7077536"/>
              <a:ext cx="98764" cy="98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17295" y="7847897"/>
              <a:ext cx="98764" cy="98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17295" y="9388622"/>
              <a:ext cx="98764" cy="98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3" name="image.jpeg" descr="imag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333595" cy="3000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4" name="image.jpeg" descr="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832955"/>
              <a:ext cx="4333595" cy="3057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image.jpeg" descr="image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4224300"/>
              <a:ext cx="4333595" cy="35716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image.jpeg" descr="image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778394"/>
              <a:ext cx="4335965" cy="35049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7" name="Линия"/>
            <p:cNvSpPr/>
            <p:nvPr/>
          </p:nvSpPr>
          <p:spPr>
            <a:xfrm flipH="1">
              <a:off x="4634684" y="76"/>
              <a:ext cx="1" cy="1028651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59" name="26 мая 1930 года был основан Среднеазиатский сельскохозяйственный институт на базе зданий и агрономического факультета Среднеазиатского государственного университета;…"/>
          <p:cNvSpPr txBox="1"/>
          <p:nvPr/>
        </p:nvSpPr>
        <p:spPr>
          <a:xfrm>
            <a:off x="4565402" y="895028"/>
            <a:ext cx="13472155" cy="9180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4" tIns="45704" rIns="45704" bIns="45704">
            <a:spAutoFit/>
          </a:bodyPr>
          <a:lstStyle/>
          <a:p>
            <a:pPr marL="455612" indent="-455612" defTabSz="914400">
              <a:buSzPct val="100000"/>
              <a:buChar char="➢"/>
              <a:defRPr sz="28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26 </a:t>
            </a:r>
            <a:r>
              <a:rPr dirty="0" err="1"/>
              <a:t>мая</a:t>
            </a:r>
            <a:r>
              <a:rPr dirty="0"/>
              <a:t> 1930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/>
              <a:t>был</a:t>
            </a:r>
            <a:r>
              <a:rPr dirty="0"/>
              <a:t> </a:t>
            </a:r>
            <a:r>
              <a:rPr dirty="0" err="1"/>
              <a:t>основан</a:t>
            </a:r>
            <a:r>
              <a:rPr dirty="0"/>
              <a:t> </a:t>
            </a:r>
            <a:r>
              <a:rPr dirty="0" err="1"/>
              <a:t>Среднеазиатский</a:t>
            </a:r>
            <a:r>
              <a:rPr dirty="0"/>
              <a:t> </a:t>
            </a:r>
            <a:r>
              <a:rPr dirty="0" err="1"/>
              <a:t>сельскохозяйственный</a:t>
            </a:r>
            <a:r>
              <a:rPr dirty="0"/>
              <a:t> </a:t>
            </a:r>
            <a:r>
              <a:rPr dirty="0" err="1"/>
              <a:t>институт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базе</a:t>
            </a:r>
            <a:r>
              <a:rPr dirty="0"/>
              <a:t> </a:t>
            </a:r>
            <a:r>
              <a:rPr dirty="0" err="1"/>
              <a:t>зданий</a:t>
            </a:r>
            <a:r>
              <a:rPr dirty="0"/>
              <a:t> и </a:t>
            </a:r>
            <a:r>
              <a:rPr dirty="0" err="1"/>
              <a:t>агрономического</a:t>
            </a:r>
            <a:r>
              <a:rPr dirty="0"/>
              <a:t> </a:t>
            </a:r>
            <a:r>
              <a:rPr dirty="0" err="1"/>
              <a:t>факультета</a:t>
            </a:r>
            <a:r>
              <a:rPr dirty="0"/>
              <a:t> </a:t>
            </a:r>
            <a:r>
              <a:rPr dirty="0" err="1"/>
              <a:t>Среднеазиатского</a:t>
            </a:r>
            <a:r>
              <a:rPr dirty="0"/>
              <a:t> </a:t>
            </a:r>
            <a:r>
              <a:rPr dirty="0" err="1"/>
              <a:t>государственного</a:t>
            </a:r>
            <a:r>
              <a:rPr dirty="0"/>
              <a:t> </a:t>
            </a:r>
            <a:r>
              <a:rPr dirty="0" err="1"/>
              <a:t>университета</a:t>
            </a:r>
            <a:r>
              <a:rPr dirty="0"/>
              <a:t>;</a:t>
            </a:r>
          </a:p>
          <a:p>
            <a:pPr marL="455612" indent="-455612" defTabSz="914400">
              <a:defRPr sz="3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455612" indent="-455612" defTabSz="914400">
              <a:buSzPct val="100000"/>
              <a:buChar char="➢"/>
              <a:defRPr sz="28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1 </a:t>
            </a:r>
            <a:r>
              <a:rPr dirty="0" err="1"/>
              <a:t>октября</a:t>
            </a:r>
            <a:r>
              <a:rPr dirty="0"/>
              <a:t> 1934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/>
              <a:t>Среднеазиатский</a:t>
            </a:r>
            <a:r>
              <a:rPr dirty="0"/>
              <a:t> </a:t>
            </a:r>
            <a:r>
              <a:rPr dirty="0" err="1"/>
              <a:t>сельскохозяйственный</a:t>
            </a:r>
            <a:r>
              <a:rPr dirty="0"/>
              <a:t> </a:t>
            </a:r>
            <a:r>
              <a:rPr dirty="0" err="1"/>
              <a:t>институт</a:t>
            </a:r>
            <a:r>
              <a:rPr dirty="0"/>
              <a:t> </a:t>
            </a:r>
            <a:r>
              <a:rPr dirty="0" err="1"/>
              <a:t>был</a:t>
            </a:r>
            <a:r>
              <a:rPr dirty="0"/>
              <a:t> </a:t>
            </a:r>
            <a:r>
              <a:rPr dirty="0" err="1"/>
              <a:t>переименован</a:t>
            </a:r>
            <a:r>
              <a:rPr dirty="0"/>
              <a:t> в </a:t>
            </a:r>
            <a:r>
              <a:rPr dirty="0" err="1"/>
              <a:t>Ташкентский</a:t>
            </a:r>
            <a:r>
              <a:rPr dirty="0"/>
              <a:t> </a:t>
            </a:r>
            <a:r>
              <a:rPr dirty="0" err="1"/>
              <a:t>сельскохозяйственный</a:t>
            </a:r>
            <a:r>
              <a:rPr dirty="0"/>
              <a:t> </a:t>
            </a:r>
            <a:r>
              <a:rPr dirty="0" err="1"/>
              <a:t>институт</a:t>
            </a:r>
            <a:r>
              <a:rPr dirty="0"/>
              <a:t>;</a:t>
            </a:r>
          </a:p>
          <a:p>
            <a:pPr marL="455612" indent="-455612" defTabSz="914400">
              <a:defRPr sz="3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455612" indent="-455612" defTabSz="914400">
              <a:buSzPct val="100000"/>
              <a:buChar char="➢"/>
              <a:defRPr sz="28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С 11 </a:t>
            </a:r>
            <a:r>
              <a:rPr dirty="0" err="1"/>
              <a:t>апреля</a:t>
            </a:r>
            <a:r>
              <a:rPr dirty="0"/>
              <a:t> 1991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/>
              <a:t>Ташкентскому</a:t>
            </a:r>
            <a:r>
              <a:rPr dirty="0"/>
              <a:t> </a:t>
            </a:r>
            <a:r>
              <a:rPr dirty="0" err="1"/>
              <a:t>сельскохозяйственному</a:t>
            </a:r>
            <a:r>
              <a:rPr dirty="0"/>
              <a:t> </a:t>
            </a:r>
            <a:r>
              <a:rPr dirty="0" err="1"/>
              <a:t>институту</a:t>
            </a:r>
            <a:r>
              <a:rPr dirty="0"/>
              <a:t> </a:t>
            </a:r>
            <a:r>
              <a:rPr dirty="0" err="1"/>
              <a:t>был</a:t>
            </a:r>
            <a:r>
              <a:rPr dirty="0"/>
              <a:t> </a:t>
            </a:r>
            <a:r>
              <a:rPr dirty="0" err="1"/>
              <a:t>присвоен</a:t>
            </a:r>
            <a:r>
              <a:rPr dirty="0"/>
              <a:t> </a:t>
            </a:r>
            <a:r>
              <a:rPr dirty="0" err="1"/>
              <a:t>статус</a:t>
            </a:r>
            <a:r>
              <a:rPr dirty="0"/>
              <a:t> </a:t>
            </a:r>
            <a:r>
              <a:rPr dirty="0" err="1"/>
              <a:t>Ташкентского</a:t>
            </a:r>
            <a:r>
              <a:rPr dirty="0"/>
              <a:t> </a:t>
            </a:r>
            <a:r>
              <a:rPr dirty="0" err="1"/>
              <a:t>государственного</a:t>
            </a:r>
            <a:r>
              <a:rPr dirty="0"/>
              <a:t> </a:t>
            </a:r>
            <a:r>
              <a:rPr dirty="0" err="1"/>
              <a:t>аграрного</a:t>
            </a:r>
            <a:r>
              <a:rPr dirty="0"/>
              <a:t> </a:t>
            </a:r>
            <a:r>
              <a:rPr dirty="0" err="1"/>
              <a:t>университета</a:t>
            </a:r>
            <a:r>
              <a:rPr dirty="0"/>
              <a:t>;</a:t>
            </a:r>
          </a:p>
          <a:p>
            <a:pPr marL="455612" indent="-455612" defTabSz="914400">
              <a:buSzPct val="100000"/>
              <a:buChar char="➢"/>
              <a:defRPr sz="32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455612" indent="-455612" defTabSz="914400">
              <a:buSzPct val="100000"/>
              <a:buChar char="➢"/>
              <a:defRPr sz="28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Университет</a:t>
            </a:r>
            <a:r>
              <a:rPr dirty="0"/>
              <a:t> </a:t>
            </a:r>
            <a:r>
              <a:rPr dirty="0" err="1"/>
              <a:t>располагает</a:t>
            </a:r>
            <a:r>
              <a:rPr dirty="0"/>
              <a:t> 9 </a:t>
            </a:r>
            <a:r>
              <a:rPr dirty="0" err="1"/>
              <a:t>учебными</a:t>
            </a:r>
            <a:r>
              <a:rPr dirty="0"/>
              <a:t> </a:t>
            </a:r>
            <a:r>
              <a:rPr dirty="0" err="1"/>
              <a:t>корпусами</a:t>
            </a:r>
            <a:r>
              <a:rPr dirty="0"/>
              <a:t> и 5 </a:t>
            </a:r>
            <a:r>
              <a:rPr dirty="0" err="1"/>
              <a:t>студенческими</a:t>
            </a:r>
            <a:r>
              <a:rPr dirty="0"/>
              <a:t> </a:t>
            </a:r>
            <a:r>
              <a:rPr dirty="0" err="1"/>
              <a:t>общежитиями</a:t>
            </a:r>
            <a:r>
              <a:rPr dirty="0"/>
              <a:t>, </a:t>
            </a:r>
            <a:r>
              <a:rPr dirty="0" err="1"/>
              <a:t>расположенными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площади</a:t>
            </a:r>
            <a:r>
              <a:rPr dirty="0"/>
              <a:t> 128 095 </a:t>
            </a:r>
            <a:r>
              <a:rPr dirty="0" err="1"/>
              <a:t>квадратных</a:t>
            </a:r>
            <a:r>
              <a:rPr dirty="0"/>
              <a:t> </a:t>
            </a:r>
            <a:r>
              <a:rPr dirty="0" err="1"/>
              <a:t>метров</a:t>
            </a:r>
            <a:r>
              <a:rPr dirty="0"/>
              <a:t>;</a:t>
            </a:r>
          </a:p>
          <a:p>
            <a:pPr marL="455612" indent="-455612" defTabSz="914400">
              <a:buSzPct val="100000"/>
              <a:buChar char="➢"/>
              <a:defRPr sz="32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455612" indent="-455612" defTabSz="914400">
              <a:buSzPct val="100000"/>
              <a:buChar char="➢"/>
              <a:defRPr sz="28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В </a:t>
            </a:r>
            <a:r>
              <a:rPr dirty="0" err="1"/>
              <a:t>университете</a:t>
            </a:r>
            <a:r>
              <a:rPr dirty="0"/>
              <a:t>: 304 </a:t>
            </a:r>
            <a:r>
              <a:rPr dirty="0" err="1"/>
              <a:t>учебных</a:t>
            </a:r>
            <a:r>
              <a:rPr dirty="0"/>
              <a:t> </a:t>
            </a:r>
            <a:r>
              <a:rPr dirty="0" err="1"/>
              <a:t>аудитории</a:t>
            </a:r>
            <a:r>
              <a:rPr dirty="0"/>
              <a:t>, </a:t>
            </a:r>
            <a:r>
              <a:rPr dirty="0" err="1"/>
              <a:t>рассчитанные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10 665 </a:t>
            </a:r>
            <a:r>
              <a:rPr dirty="0" err="1"/>
              <a:t>посадочных</a:t>
            </a:r>
            <a:r>
              <a:rPr dirty="0"/>
              <a:t> </a:t>
            </a:r>
            <a:r>
              <a:rPr dirty="0" err="1"/>
              <a:t>мест</a:t>
            </a:r>
            <a:r>
              <a:rPr dirty="0"/>
              <a:t>;</a:t>
            </a:r>
          </a:p>
          <a:p>
            <a:pPr marL="455612" indent="-455612" defTabSz="914400">
              <a:buSzPct val="100000"/>
              <a:buChar char="➢"/>
              <a:defRPr sz="3200">
                <a:solidFill>
                  <a:srgbClr val="AE447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455612" indent="-455612" defTabSz="914400">
              <a:buSzPct val="100000"/>
              <a:buChar char="➢"/>
              <a:defRPr sz="32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Имеется</a:t>
            </a:r>
            <a:r>
              <a:rPr dirty="0"/>
              <a:t> 304 </a:t>
            </a:r>
            <a:r>
              <a:rPr dirty="0" err="1"/>
              <a:t>учебных</a:t>
            </a:r>
            <a:r>
              <a:rPr dirty="0"/>
              <a:t> </a:t>
            </a:r>
            <a:r>
              <a:rPr dirty="0" err="1"/>
              <a:t>аудитории</a:t>
            </a:r>
            <a:r>
              <a:rPr dirty="0"/>
              <a:t>, в </a:t>
            </a:r>
            <a:r>
              <a:rPr dirty="0" err="1"/>
              <a:t>которых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разместиться</a:t>
            </a:r>
            <a:r>
              <a:rPr dirty="0"/>
              <a:t> 10 665 </a:t>
            </a:r>
            <a:r>
              <a:rPr dirty="0" err="1"/>
              <a:t>студентов</a:t>
            </a:r>
            <a:r>
              <a:rPr dirty="0"/>
              <a:t>;</a:t>
            </a:r>
          </a:p>
          <a:p>
            <a:pPr marL="455612" indent="-455612" defTabSz="914400">
              <a:buSzPct val="100000"/>
              <a:buChar char="➢"/>
              <a:defRPr sz="32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455612" indent="-455612" defTabSz="914400">
              <a:buSzPct val="100000"/>
              <a:buChar char="➢"/>
              <a:defRPr sz="28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Имеется</a:t>
            </a:r>
            <a:r>
              <a:rPr dirty="0"/>
              <a:t> </a:t>
            </a:r>
            <a:r>
              <a:rPr dirty="0" err="1"/>
              <a:t>студенческое</a:t>
            </a:r>
            <a:r>
              <a:rPr dirty="0"/>
              <a:t> </a:t>
            </a:r>
            <a:r>
              <a:rPr dirty="0" err="1"/>
              <a:t>общежитие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2570 </a:t>
            </a:r>
            <a:r>
              <a:rPr dirty="0" err="1"/>
              <a:t>мест</a:t>
            </a:r>
            <a:r>
              <a:rPr dirty="0"/>
              <a:t>.</a:t>
            </a:r>
            <a:endParaRPr sz="320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Овал"/>
          <p:cNvSpPr/>
          <p:nvPr/>
        </p:nvSpPr>
        <p:spPr>
          <a:xfrm>
            <a:off x="6794500" y="5153025"/>
            <a:ext cx="4406900" cy="3932238"/>
          </a:xfrm>
          <a:prstGeom prst="ellipse">
            <a:avLst/>
          </a:prstGeom>
          <a:ln w="12700">
            <a:solidFill>
              <a:srgbClr val="002060"/>
            </a:solidFill>
            <a:prstDash val="dash"/>
            <a:miter/>
          </a:ln>
        </p:spPr>
        <p:txBody>
          <a:bodyPr lIns="45719" rIns="45719" anchor="ctr"/>
          <a:lstStyle/>
          <a:p>
            <a:pPr algn="ctr"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794" name="Сгруппировать"/>
          <p:cNvGrpSpPr/>
          <p:nvPr/>
        </p:nvGrpSpPr>
        <p:grpSpPr>
          <a:xfrm>
            <a:off x="6905307" y="5141912"/>
            <a:ext cx="3956368" cy="3916745"/>
            <a:chOff x="0" y="0"/>
            <a:chExt cx="3956367" cy="3916744"/>
          </a:xfrm>
        </p:grpSpPr>
        <p:sp>
          <p:nvSpPr>
            <p:cNvPr id="791" name="Овал"/>
            <p:cNvSpPr/>
            <p:nvPr/>
          </p:nvSpPr>
          <p:spPr>
            <a:xfrm>
              <a:off x="524191" y="0"/>
              <a:ext cx="3432177" cy="3005138"/>
            </a:xfrm>
            <a:prstGeom prst="ellipse">
              <a:avLst/>
            </a:prstGeom>
            <a:solidFill>
              <a:srgbClr val="DEE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792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7492" y="39687"/>
              <a:ext cx="3694177" cy="3877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3" name="Обучение преподавательского состава за рубежом"/>
            <p:cNvSpPr txBox="1"/>
            <p:nvPr/>
          </p:nvSpPr>
          <p:spPr>
            <a:xfrm>
              <a:off x="0" y="696912"/>
              <a:ext cx="3340736" cy="1957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914400">
                <a:defRPr sz="32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Обучение преподавательского состава за рубежом</a:t>
              </a:r>
            </a:p>
          </p:txBody>
        </p:sp>
      </p:grpSp>
      <p:grpSp>
        <p:nvGrpSpPr>
          <p:cNvPr id="797" name="Сгруппировать"/>
          <p:cNvGrpSpPr/>
          <p:nvPr/>
        </p:nvGrpSpPr>
        <p:grpSpPr>
          <a:xfrm>
            <a:off x="6958705" y="1222169"/>
            <a:ext cx="3628939" cy="3604940"/>
            <a:chOff x="0" y="0"/>
            <a:chExt cx="3628938" cy="3604938"/>
          </a:xfrm>
        </p:grpSpPr>
        <p:sp>
          <p:nvSpPr>
            <p:cNvPr id="795" name="Фигура"/>
            <p:cNvSpPr/>
            <p:nvPr/>
          </p:nvSpPr>
          <p:spPr>
            <a:xfrm rot="8007106">
              <a:off x="692248" y="366194"/>
              <a:ext cx="2244442" cy="2872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64"/>
                  </a:moveTo>
                  <a:cubicBezTo>
                    <a:pt x="0" y="5711"/>
                    <a:pt x="4583" y="1128"/>
                    <a:pt x="10236" y="1128"/>
                  </a:cubicBezTo>
                  <a:cubicBezTo>
                    <a:pt x="14024" y="1128"/>
                    <a:pt x="17812" y="752"/>
                    <a:pt x="21600" y="0"/>
                  </a:cubicBezTo>
                  <a:cubicBezTo>
                    <a:pt x="20848" y="3788"/>
                    <a:pt x="20472" y="7576"/>
                    <a:pt x="20472" y="11364"/>
                  </a:cubicBezTo>
                  <a:cubicBezTo>
                    <a:pt x="20472" y="17017"/>
                    <a:pt x="15889" y="21600"/>
                    <a:pt x="10236" y="21600"/>
                  </a:cubicBezTo>
                  <a:cubicBezTo>
                    <a:pt x="4583" y="21600"/>
                    <a:pt x="0" y="17017"/>
                    <a:pt x="0" y="11364"/>
                  </a:cubicBezTo>
                  <a:close/>
                </a:path>
              </a:pathLst>
            </a:custGeom>
            <a:solidFill>
              <a:srgbClr val="069B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796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34444" y="539571"/>
              <a:ext cx="2456689" cy="20116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01" name="Сгруппировать"/>
          <p:cNvGrpSpPr/>
          <p:nvPr/>
        </p:nvGrpSpPr>
        <p:grpSpPr>
          <a:xfrm>
            <a:off x="11151788" y="3007507"/>
            <a:ext cx="3959650" cy="3546398"/>
            <a:chOff x="0" y="0"/>
            <a:chExt cx="3959649" cy="3546396"/>
          </a:xfrm>
        </p:grpSpPr>
        <p:sp>
          <p:nvSpPr>
            <p:cNvPr id="798" name="Фигура"/>
            <p:cNvSpPr/>
            <p:nvPr/>
          </p:nvSpPr>
          <p:spPr>
            <a:xfrm rot="12128130">
              <a:off x="351767" y="521168"/>
              <a:ext cx="3256115" cy="2504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64"/>
                  </a:moveTo>
                  <a:cubicBezTo>
                    <a:pt x="0" y="5711"/>
                    <a:pt x="4583" y="1128"/>
                    <a:pt x="10236" y="1128"/>
                  </a:cubicBezTo>
                  <a:cubicBezTo>
                    <a:pt x="14024" y="1128"/>
                    <a:pt x="17812" y="752"/>
                    <a:pt x="21600" y="0"/>
                  </a:cubicBezTo>
                  <a:cubicBezTo>
                    <a:pt x="20848" y="3788"/>
                    <a:pt x="20472" y="7576"/>
                    <a:pt x="20472" y="11364"/>
                  </a:cubicBezTo>
                  <a:cubicBezTo>
                    <a:pt x="20472" y="17017"/>
                    <a:pt x="15889" y="21600"/>
                    <a:pt x="10236" y="21600"/>
                  </a:cubicBezTo>
                  <a:cubicBezTo>
                    <a:pt x="4583" y="21600"/>
                    <a:pt x="0" y="17017"/>
                    <a:pt x="0" y="11364"/>
                  </a:cubicBezTo>
                  <a:close/>
                </a:path>
              </a:pathLst>
            </a:custGeom>
            <a:solidFill>
              <a:srgbClr val="069B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799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2258" y="473308"/>
              <a:ext cx="2968754" cy="25420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0" name="78"/>
            <p:cNvSpPr txBox="1"/>
            <p:nvPr/>
          </p:nvSpPr>
          <p:spPr>
            <a:xfrm>
              <a:off x="1712993" y="1715304"/>
              <a:ext cx="892810" cy="548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78</a:t>
              </a:r>
            </a:p>
          </p:txBody>
        </p:sp>
      </p:grpSp>
      <p:grpSp>
        <p:nvGrpSpPr>
          <p:cNvPr id="805" name="Сгруппировать"/>
          <p:cNvGrpSpPr/>
          <p:nvPr/>
        </p:nvGrpSpPr>
        <p:grpSpPr>
          <a:xfrm>
            <a:off x="11402528" y="6048273"/>
            <a:ext cx="4066932" cy="4062005"/>
            <a:chOff x="0" y="0"/>
            <a:chExt cx="4066931" cy="4062003"/>
          </a:xfrm>
        </p:grpSpPr>
        <p:sp>
          <p:nvSpPr>
            <p:cNvPr id="802" name="Фигура"/>
            <p:cNvSpPr/>
            <p:nvPr/>
          </p:nvSpPr>
          <p:spPr>
            <a:xfrm rot="13407106">
              <a:off x="563691" y="625713"/>
              <a:ext cx="2939549" cy="281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64"/>
                  </a:moveTo>
                  <a:cubicBezTo>
                    <a:pt x="0" y="5711"/>
                    <a:pt x="4583" y="1128"/>
                    <a:pt x="10236" y="1128"/>
                  </a:cubicBezTo>
                  <a:cubicBezTo>
                    <a:pt x="14024" y="1128"/>
                    <a:pt x="17812" y="752"/>
                    <a:pt x="21600" y="0"/>
                  </a:cubicBezTo>
                  <a:cubicBezTo>
                    <a:pt x="20848" y="3788"/>
                    <a:pt x="20472" y="7576"/>
                    <a:pt x="20472" y="11364"/>
                  </a:cubicBezTo>
                  <a:cubicBezTo>
                    <a:pt x="20472" y="17017"/>
                    <a:pt x="15889" y="21600"/>
                    <a:pt x="10236" y="21600"/>
                  </a:cubicBezTo>
                  <a:cubicBezTo>
                    <a:pt x="4583" y="21600"/>
                    <a:pt x="0" y="17017"/>
                    <a:pt x="0" y="11364"/>
                  </a:cubicBezTo>
                  <a:close/>
                </a:path>
              </a:pathLst>
            </a:custGeom>
            <a:solidFill>
              <a:srgbClr val="069B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803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45504" y="986511"/>
              <a:ext cx="2511552" cy="2414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4" name="140"/>
            <p:cNvSpPr txBox="1"/>
            <p:nvPr/>
          </p:nvSpPr>
          <p:spPr>
            <a:xfrm>
              <a:off x="1838492" y="1957490"/>
              <a:ext cx="1151576" cy="548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914400">
                <a:defRPr sz="3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140</a:t>
              </a:r>
            </a:p>
          </p:txBody>
        </p:sp>
      </p:grpSp>
      <p:sp>
        <p:nvSpPr>
          <p:cNvPr id="806" name="60"/>
          <p:cNvSpPr txBox="1"/>
          <p:nvPr/>
        </p:nvSpPr>
        <p:spPr>
          <a:xfrm>
            <a:off x="8381682" y="3109912"/>
            <a:ext cx="688023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1371600">
              <a:def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60</a:t>
            </a:r>
          </a:p>
        </p:txBody>
      </p:sp>
      <p:grpSp>
        <p:nvGrpSpPr>
          <p:cNvPr id="809" name="Сгруппировать"/>
          <p:cNvGrpSpPr/>
          <p:nvPr/>
        </p:nvGrpSpPr>
        <p:grpSpPr>
          <a:xfrm>
            <a:off x="3155664" y="3116808"/>
            <a:ext cx="3384017" cy="3195876"/>
            <a:chOff x="0" y="0"/>
            <a:chExt cx="3384016" cy="3195875"/>
          </a:xfrm>
        </p:grpSpPr>
        <p:sp>
          <p:nvSpPr>
            <p:cNvPr id="807" name="Фигура"/>
            <p:cNvSpPr/>
            <p:nvPr/>
          </p:nvSpPr>
          <p:spPr>
            <a:xfrm rot="4449716">
              <a:off x="428253" y="197674"/>
              <a:ext cx="2527510" cy="280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64"/>
                  </a:moveTo>
                  <a:cubicBezTo>
                    <a:pt x="0" y="5711"/>
                    <a:pt x="4583" y="1128"/>
                    <a:pt x="10236" y="1128"/>
                  </a:cubicBezTo>
                  <a:cubicBezTo>
                    <a:pt x="14024" y="1128"/>
                    <a:pt x="17812" y="752"/>
                    <a:pt x="21600" y="0"/>
                  </a:cubicBezTo>
                  <a:cubicBezTo>
                    <a:pt x="20848" y="3788"/>
                    <a:pt x="20472" y="7576"/>
                    <a:pt x="20472" y="11364"/>
                  </a:cubicBezTo>
                  <a:cubicBezTo>
                    <a:pt x="20472" y="17017"/>
                    <a:pt x="15889" y="21600"/>
                    <a:pt x="10236" y="21600"/>
                  </a:cubicBezTo>
                  <a:cubicBezTo>
                    <a:pt x="4583" y="21600"/>
                    <a:pt x="0" y="17017"/>
                    <a:pt x="0" y="11364"/>
                  </a:cubicBezTo>
                  <a:close/>
                </a:path>
              </a:pathLst>
            </a:custGeom>
            <a:solidFill>
              <a:srgbClr val="069B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808" name="image.png" descr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00769" y="168934"/>
              <a:ext cx="2602992" cy="2737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0" name="65"/>
          <p:cNvSpPr txBox="1"/>
          <p:nvPr/>
        </p:nvSpPr>
        <p:spPr>
          <a:xfrm>
            <a:off x="4419282" y="4683125"/>
            <a:ext cx="688024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1371600">
              <a:def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65</a:t>
            </a:r>
          </a:p>
        </p:txBody>
      </p:sp>
      <p:grpSp>
        <p:nvGrpSpPr>
          <p:cNvPr id="813" name="Сгруппировать"/>
          <p:cNvGrpSpPr/>
          <p:nvPr/>
        </p:nvGrpSpPr>
        <p:grpSpPr>
          <a:xfrm>
            <a:off x="2558983" y="6092673"/>
            <a:ext cx="3959738" cy="3960826"/>
            <a:chOff x="0" y="0"/>
            <a:chExt cx="3959736" cy="3960824"/>
          </a:xfrm>
        </p:grpSpPr>
        <p:sp>
          <p:nvSpPr>
            <p:cNvPr id="811" name="Фигура"/>
            <p:cNvSpPr/>
            <p:nvPr/>
          </p:nvSpPr>
          <p:spPr>
            <a:xfrm rot="2607107">
              <a:off x="586304" y="572611"/>
              <a:ext cx="2787128" cy="28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64"/>
                  </a:moveTo>
                  <a:cubicBezTo>
                    <a:pt x="0" y="5711"/>
                    <a:pt x="4583" y="1128"/>
                    <a:pt x="10236" y="1128"/>
                  </a:cubicBezTo>
                  <a:cubicBezTo>
                    <a:pt x="14024" y="1128"/>
                    <a:pt x="17812" y="752"/>
                    <a:pt x="21600" y="0"/>
                  </a:cubicBezTo>
                  <a:cubicBezTo>
                    <a:pt x="20848" y="3788"/>
                    <a:pt x="20472" y="7576"/>
                    <a:pt x="20472" y="11364"/>
                  </a:cubicBezTo>
                  <a:cubicBezTo>
                    <a:pt x="20472" y="17017"/>
                    <a:pt x="15889" y="21600"/>
                    <a:pt x="10236" y="21600"/>
                  </a:cubicBezTo>
                  <a:cubicBezTo>
                    <a:pt x="4583" y="21600"/>
                    <a:pt x="0" y="17017"/>
                    <a:pt x="0" y="11364"/>
                  </a:cubicBezTo>
                  <a:close/>
                </a:path>
              </a:pathLst>
            </a:custGeom>
            <a:solidFill>
              <a:srgbClr val="069B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812" name="image.png" descr="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13400" y="612926"/>
              <a:ext cx="2401826" cy="2420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4" name="36"/>
          <p:cNvSpPr txBox="1"/>
          <p:nvPr/>
        </p:nvSpPr>
        <p:spPr>
          <a:xfrm>
            <a:off x="4090670" y="7900987"/>
            <a:ext cx="689611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1371600">
              <a:defRPr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36</a:t>
            </a:r>
          </a:p>
        </p:txBody>
      </p:sp>
      <p:sp>
        <p:nvSpPr>
          <p:cNvPr id="815" name="2022"/>
          <p:cNvSpPr txBox="1"/>
          <p:nvPr/>
        </p:nvSpPr>
        <p:spPr>
          <a:xfrm>
            <a:off x="12242482" y="4167187"/>
            <a:ext cx="1964373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1371600">
              <a:defRPr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2022</a:t>
            </a:r>
          </a:p>
        </p:txBody>
      </p:sp>
      <p:sp>
        <p:nvSpPr>
          <p:cNvPr id="816" name="2020"/>
          <p:cNvSpPr txBox="1"/>
          <p:nvPr/>
        </p:nvSpPr>
        <p:spPr>
          <a:xfrm>
            <a:off x="3985895" y="4044950"/>
            <a:ext cx="1650048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1371600">
              <a:defRPr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2020</a:t>
            </a:r>
          </a:p>
        </p:txBody>
      </p:sp>
      <p:sp>
        <p:nvSpPr>
          <p:cNvPr id="817" name="2019"/>
          <p:cNvSpPr txBox="1"/>
          <p:nvPr/>
        </p:nvSpPr>
        <p:spPr>
          <a:xfrm>
            <a:off x="3900170" y="7302500"/>
            <a:ext cx="1219836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1371600">
              <a:defRPr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2019</a:t>
            </a:r>
          </a:p>
        </p:txBody>
      </p:sp>
      <p:sp>
        <p:nvSpPr>
          <p:cNvPr id="818" name="2023"/>
          <p:cNvSpPr txBox="1"/>
          <p:nvPr/>
        </p:nvSpPr>
        <p:spPr>
          <a:xfrm>
            <a:off x="12656819" y="7316787"/>
            <a:ext cx="1734186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1371600">
              <a:defRPr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2023</a:t>
            </a:r>
          </a:p>
        </p:txBody>
      </p:sp>
      <p:sp>
        <p:nvSpPr>
          <p:cNvPr id="819" name="2021"/>
          <p:cNvSpPr txBox="1"/>
          <p:nvPr/>
        </p:nvSpPr>
        <p:spPr>
          <a:xfrm>
            <a:off x="7808594" y="2524125"/>
            <a:ext cx="1650049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1371600">
              <a:defRPr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2021</a:t>
            </a:r>
          </a:p>
        </p:txBody>
      </p:sp>
      <p:sp>
        <p:nvSpPr>
          <p:cNvPr id="820" name="Деятельность по обмену преподавателями"/>
          <p:cNvSpPr txBox="1"/>
          <p:nvPr/>
        </p:nvSpPr>
        <p:spPr>
          <a:xfrm>
            <a:off x="74960" y="282528"/>
            <a:ext cx="1876736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1371600">
              <a:defRPr sz="6600" b="1">
                <a:solidFill>
                  <a:srgbClr val="0F647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5400" dirty="0" err="1"/>
              <a:t>Деятельность</a:t>
            </a:r>
            <a:r>
              <a:rPr sz="5400" dirty="0"/>
              <a:t> </a:t>
            </a:r>
            <a:r>
              <a:rPr sz="5400" dirty="0" err="1"/>
              <a:t>по</a:t>
            </a:r>
            <a:r>
              <a:rPr sz="5400" dirty="0"/>
              <a:t> </a:t>
            </a:r>
            <a:r>
              <a:rPr sz="5400" dirty="0" err="1"/>
              <a:t>обмену</a:t>
            </a:r>
            <a:r>
              <a:rPr sz="5400" dirty="0"/>
              <a:t> </a:t>
            </a:r>
            <a:r>
              <a:rPr sz="5400" dirty="0" err="1"/>
              <a:t>преподавателями</a:t>
            </a:r>
            <a:endParaRPr sz="5400"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Информация о практических и инновационных проектах, которые были реализованы и продолжаются в Ташкентском государственном аграрном университете с 2020 по 2025 год"/>
          <p:cNvSpPr txBox="1">
            <a:spLocks noGrp="1"/>
          </p:cNvSpPr>
          <p:nvPr>
            <p:ph type="title" idx="4294967295"/>
          </p:nvPr>
        </p:nvSpPr>
        <p:spPr>
          <a:xfrm>
            <a:off x="914400" y="412750"/>
            <a:ext cx="16459200" cy="8388350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l" defTabSz="1371600">
              <a:lnSpc>
                <a:spcPct val="90000"/>
              </a:lnSpc>
              <a:defRPr sz="5400" b="1">
                <a:solidFill>
                  <a:srgbClr val="1485A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Информация о практических и инновационных проектах, которые были реализованы и продолжаются в Ташкентском государственном аграрном университете с 2020 по 2025 год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Нажмите дважды"/>
          <p:cNvSpPr txBox="1">
            <a:spLocks noGrp="1"/>
          </p:cNvSpPr>
          <p:nvPr>
            <p:ph type="title" idx="4294967295"/>
          </p:nvPr>
        </p:nvSpPr>
        <p:spPr>
          <a:xfrm>
            <a:off x="914400" y="412750"/>
            <a:ext cx="16459200" cy="8464550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/>
          <a:p>
            <a:pPr algn="l" defTabSz="1371600">
              <a:lnSpc>
                <a:spcPct val="90000"/>
              </a:lnSpc>
              <a:defRPr sz="140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graphicFrame>
        <p:nvGraphicFramePr>
          <p:cNvPr id="825" name="Tаблица 1"/>
          <p:cNvGraphicFramePr/>
          <p:nvPr/>
        </p:nvGraphicFramePr>
        <p:xfrm>
          <a:off x="0" y="0"/>
          <a:ext cx="18287999" cy="1066958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093787"/>
                <a:gridCol w="4545012"/>
                <a:gridCol w="12649200"/>
              </a:tblGrid>
              <a:tr h="1066800">
                <a:tc>
                  <a:txBody>
                    <a:bodyPr/>
                    <a:lstStyle/>
                    <a:p>
                      <a:pPr algn="l" defTabSz="1371600"/>
                      <a:r>
                        <a:rPr sz="3200" b="1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#</a:t>
                      </a:r>
                    </a:p>
                  </a:txBody>
                  <a:tcPr marL="45721" marR="45721" marT="45721" marB="45721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 b="1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Названия проектов</a:t>
                      </a:r>
                    </a:p>
                  </a:txBody>
                  <a:tcPr marL="45721" marR="45721" marT="45721" marB="45721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>
                        <a:defRPr sz="3200" b="1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45721" marR="45721" marT="45721" marB="45721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1CADE4"/>
                    </a:solidFill>
                  </a:tcPr>
                </a:tc>
              </a:tr>
              <a:tr h="1616075"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45721" marR="45721" marT="45721" marB="45721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A-QX-2019-1</a:t>
                      </a:r>
                    </a:p>
                  </a:txBody>
                  <a:tcPr marL="45721" marR="45721" marT="45721" marB="45721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Технология выращивания устойчивых растений и повышения продуктивности на солонцеватых почвах </a:t>
                      </a:r>
                    </a:p>
                  </a:txBody>
                  <a:tcPr marL="45721" marR="45721" marT="45721" marB="45721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CE3F5"/>
                    </a:solidFill>
                  </a:tcPr>
                </a:tc>
              </a:tr>
              <a:tr h="1616075"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45721" marR="45721" marT="45721" marB="45721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FZ-201905214</a:t>
                      </a:r>
                    </a:p>
                  </a:txBody>
                  <a:tcPr marL="45721" marR="45721" marT="45721" marB="45721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Создание семенных питомников (рассадников) многолетних и питательных кустарников, которые растут в условиях пустынь </a:t>
                      </a:r>
                    </a:p>
                  </a:txBody>
                  <a:tcPr marL="45721" marR="45721" marT="45721" marB="45721" horzOverflow="overflow">
                    <a:solidFill>
                      <a:srgbClr val="E7F1FA"/>
                    </a:solidFill>
                  </a:tcPr>
                </a:tc>
              </a:tr>
              <a:tr h="2124075"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45721" marR="45721" marT="45721" marB="45721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I-OT-2019-24 </a:t>
                      </a:r>
                    </a:p>
                  </a:txBody>
                  <a:tcPr marL="45721" marR="45721" marT="45721" marB="45721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Повышение сельскохозяйственной продуктивности на засоленных землях Сырдарьинской области путем разработки технологии выращивания высокоурожайного люцерны и создания питательной кормовой базы для скота </a:t>
                      </a:r>
                    </a:p>
                  </a:txBody>
                  <a:tcPr marL="45721" marR="45721" marT="45721" marB="45721" horzOverflow="overflow">
                    <a:solidFill>
                      <a:srgbClr val="CCE3F5"/>
                    </a:solidFill>
                  </a:tcPr>
                </a:tc>
              </a:tr>
              <a:tr h="1616075"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45721" marR="45721" marT="45721" marB="45721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FZ-2019081675</a:t>
                      </a:r>
                    </a:p>
                  </a:txBody>
                  <a:tcPr marL="45721" marR="45721" marT="45721" marB="45721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Технология посадки медоносных деревьев и кустарников, а также их плантаций </a:t>
                      </a:r>
                    </a:p>
                  </a:txBody>
                  <a:tcPr marL="45721" marR="45721" marT="45721" marB="45721" horzOverflow="overflow">
                    <a:solidFill>
                      <a:srgbClr val="E7F1FA"/>
                    </a:solidFill>
                  </a:tcPr>
                </a:tc>
              </a:tr>
              <a:tr h="2630487"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45721" marR="45721" marT="45721" marB="45721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A-OT-2021-120 </a:t>
                      </a:r>
                    </a:p>
                  </a:txBody>
                  <a:tcPr marL="45721" marR="45721" marT="45721" marB="45721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Разработка технологий отбора и выращивания видов и сортов сельскохозяйственных культур, подходящих для эколого-амелиоративных условий орошаемых земель, образовавшихся в результате затопления Сардобинского водохранилища</a:t>
                      </a:r>
                    </a:p>
                  </a:txBody>
                  <a:tcPr marL="45721" marR="45721" marT="45721" marB="45721" horzOverflow="overflow">
                    <a:solidFill>
                      <a:srgbClr val="CCE3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Нажмите дважды"/>
          <p:cNvSpPr txBox="1">
            <a:spLocks noGrp="1"/>
          </p:cNvSpPr>
          <p:nvPr>
            <p:ph type="title" idx="4294967295"/>
          </p:nvPr>
        </p:nvSpPr>
        <p:spPr>
          <a:xfrm>
            <a:off x="914400" y="412750"/>
            <a:ext cx="16459200" cy="9531350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/>
          <a:p>
            <a:pPr algn="l" defTabSz="1371600">
              <a:lnSpc>
                <a:spcPct val="90000"/>
              </a:lnSpc>
              <a:defRPr sz="7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graphicFrame>
        <p:nvGraphicFramePr>
          <p:cNvPr id="828" name="Tаблица 1"/>
          <p:cNvGraphicFramePr/>
          <p:nvPr/>
        </p:nvGraphicFramePr>
        <p:xfrm>
          <a:off x="0" y="0"/>
          <a:ext cx="18288000" cy="1041082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93775"/>
                <a:gridCol w="3305175"/>
                <a:gridCol w="13989050"/>
              </a:tblGrid>
              <a:tr h="1619250">
                <a:tc>
                  <a:txBody>
                    <a:bodyPr/>
                    <a:lstStyle/>
                    <a:p>
                      <a:pPr algn="l" defTabSz="1371600"/>
                      <a:r>
                        <a:rPr sz="3200" b="1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#</a:t>
                      </a:r>
                    </a:p>
                  </a:txBody>
                  <a:tcPr marL="45723" marR="45723" marT="45723" marB="45723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631950">
                        <a:defRPr sz="3200" b="1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t>Названия проектов</a:t>
                      </a:r>
                    </a:p>
                  </a:txBody>
                  <a:tcPr marL="45723" marR="45723" marT="45723" marB="45723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>
                        <a:defRPr sz="3200" b="1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45723" marR="45723" marT="45723" marB="45723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1CADE4"/>
                    </a:solidFill>
                  </a:tcPr>
                </a:tc>
              </a:tr>
              <a:tr h="1109662"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</a:p>
                  </a:txBody>
                  <a:tcPr marL="45723" marR="45723" marT="45723" marB="45723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PZ-20201012 </a:t>
                      </a:r>
                    </a:p>
                  </a:txBody>
                  <a:tcPr marL="45723" marR="45723" marT="45723" marB="45723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Определение влияния на энтомофауну в районах, пострадавших от стихийных бедствий в Сырдарьинской области, и восстановление их численности</a:t>
                      </a:r>
                    </a:p>
                  </a:txBody>
                  <a:tcPr marL="45723" marR="45723" marT="45723" marB="45723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CE3F5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</a:p>
                  </a:txBody>
                  <a:tcPr marL="45723" marR="45723" marT="45723" marB="45723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A–OT–2021–6 </a:t>
                      </a:r>
                    </a:p>
                  </a:txBody>
                  <a:tcPr marL="45723" marR="45723" marT="45723" marB="45723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Масличные культуры против поражения головней</a:t>
                      </a:r>
                    </a:p>
                  </a:txBody>
                  <a:tcPr marL="45723" marR="45723" marT="45723" marB="45723" horzOverflow="overflow">
                    <a:solidFill>
                      <a:srgbClr val="E7F1FA"/>
                    </a:solidFill>
                  </a:tcPr>
                </a:tc>
              </a:tr>
              <a:tr h="1619250"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</a:p>
                  </a:txBody>
                  <a:tcPr marL="45723" marR="45723" marT="45723" marB="45723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K/X-YOA-XH-2019-53 </a:t>
                      </a:r>
                    </a:p>
                  </a:txBody>
                  <a:tcPr marL="45723" marR="45723" marT="45723" marB="45723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«Разработка технологии выращивания, хранения и первичной переработки зерна чечевицы в условиях Узбекистана» </a:t>
                      </a:r>
                    </a:p>
                  </a:txBody>
                  <a:tcPr marL="45723" marR="45723" marT="45723" marB="45723" horzOverflow="overflow">
                    <a:solidFill>
                      <a:srgbClr val="CCE3F5"/>
                    </a:solidFill>
                  </a:tcPr>
                </a:tc>
              </a:tr>
              <a:tr h="2127250"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</a:t>
                      </a:r>
                    </a:p>
                  </a:txBody>
                  <a:tcPr marL="45723" marR="45723" marT="45723" marB="45723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QXA–QX–2018–474 </a:t>
                      </a:r>
                    </a:p>
                  </a:txBody>
                  <a:tcPr marL="45723" marR="45723" marT="45723" marB="45723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Изучение и научное обоснование влияния органических удобрений на эффективность микроудобрений на продуктивность сортов сои в условиях лугово-болотных почв </a:t>
                      </a:r>
                    </a:p>
                  </a:txBody>
                  <a:tcPr marL="45723" marR="45723" marT="45723" marB="45723" horzOverflow="overflow">
                    <a:solidFill>
                      <a:srgbClr val="E7F1FA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</a:t>
                      </a:r>
                    </a:p>
                  </a:txBody>
                  <a:tcPr marL="45723" marR="45723" marT="45723" marB="45723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GQAVEC</a:t>
                      </a:r>
                    </a:p>
                  </a:txBody>
                  <a:tcPr marL="45723" marR="45723" marT="45723" marB="45723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Выращивание киноа и амаранта в различных условиях окружающей среды</a:t>
                      </a:r>
                    </a:p>
                  </a:txBody>
                  <a:tcPr marL="45723" marR="45723" marT="45723" marB="45723" horzOverflow="overflow">
                    <a:solidFill>
                      <a:srgbClr val="CCE3F5"/>
                    </a:solidFill>
                  </a:tcPr>
                </a:tc>
              </a:tr>
              <a:tr h="2125662"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</a:t>
                      </a:r>
                    </a:p>
                  </a:txBody>
                  <a:tcPr marL="45723" marR="45723" marT="45723" marB="45723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PZ-202112335 </a:t>
                      </a:r>
                    </a:p>
                  </a:txBody>
                  <a:tcPr marL="45723" marR="45723" marT="45723" marB="45723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Создание скороспелых, высокоурожайных, солеустойчивых, экспортных сортов кунжута в северных районах республики, организация их первичного семеноводства и разработка технологий </a:t>
                      </a:r>
                    </a:p>
                  </a:txBody>
                  <a:tcPr marL="45723" marR="45723" marT="45723" marB="45723" horzOverflow="overflow">
                    <a:solidFill>
                      <a:srgbClr val="E7F1FA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algn="l" defTabSz="1371600">
                        <a:defRPr sz="32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45723" marR="45723" marT="45723" marB="45723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>
                        <a:defRPr sz="32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45723" marR="45723" marT="45723" marB="45723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>
                        <a:defRPr sz="32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45723" marR="45723" marT="45723" marB="45723" horzOverflow="overflow">
                    <a:solidFill>
                      <a:srgbClr val="CCE3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Нажмите дважды"/>
          <p:cNvSpPr txBox="1">
            <a:spLocks noGrp="1"/>
          </p:cNvSpPr>
          <p:nvPr>
            <p:ph type="title" idx="4294967295"/>
          </p:nvPr>
        </p:nvSpPr>
        <p:spPr>
          <a:xfrm>
            <a:off x="914400" y="412750"/>
            <a:ext cx="16459200" cy="9302750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/>
          <a:p>
            <a:pPr algn="l" defTabSz="1371600">
              <a:lnSpc>
                <a:spcPct val="90000"/>
              </a:lnSpc>
              <a:defRPr sz="140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graphicFrame>
        <p:nvGraphicFramePr>
          <p:cNvPr id="831" name="Tаблица 1"/>
          <p:cNvGraphicFramePr/>
          <p:nvPr/>
        </p:nvGraphicFramePr>
        <p:xfrm>
          <a:off x="0" y="0"/>
          <a:ext cx="18288000" cy="1034764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069975"/>
                <a:gridCol w="4264025"/>
                <a:gridCol w="12954000"/>
              </a:tblGrid>
              <a:tr h="1493837">
                <a:tc>
                  <a:txBody>
                    <a:bodyPr/>
                    <a:lstStyle/>
                    <a:p>
                      <a:pPr algn="l" defTabSz="1371600"/>
                      <a:r>
                        <a:rPr sz="2700" b="1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#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631950">
                        <a:defRPr sz="3200" b="1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t>Названия проектов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>
                        <a:defRPr sz="2700" b="1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1CADE4"/>
                    </a:solidFill>
                  </a:tcPr>
                </a:tc>
              </a:tr>
              <a:tr h="1863725">
                <a:tc>
                  <a:txBody>
                    <a:bodyPr/>
                    <a:lstStyle/>
                    <a:p>
                      <a:pPr algn="l" defTabSz="1371600"/>
                      <a:r>
                        <a:rPr sz="2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12</a:t>
                      </a:r>
                    </a:p>
                  </a:txBody>
                  <a:tcPr marL="45720" marR="4572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IL-402104389</a:t>
                      </a:r>
                    </a:p>
                  </a:txBody>
                  <a:tcPr marL="45720" marR="4572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Оценка качественных показателей семян степных деревьев и кустарников и формирование их семенных баз</a:t>
                      </a:r>
                    </a:p>
                  </a:txBody>
                  <a:tcPr marL="45720" marR="4572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CE3F5"/>
                    </a:solidFill>
                  </a:tcPr>
                </a:tc>
              </a:tr>
              <a:tr h="1493837">
                <a:tc>
                  <a:txBody>
                    <a:bodyPr/>
                    <a:lstStyle/>
                    <a:p>
                      <a:pPr algn="l" defTabSz="1371600"/>
                      <a:r>
                        <a:rPr sz="2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13</a:t>
                      </a:r>
                    </a:p>
                  </a:txBody>
                  <a:tcPr marL="45720" marR="45720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Al-5621111999</a:t>
                      </a:r>
                    </a:p>
                  </a:txBody>
                  <a:tcPr marL="45720" marR="45720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Разработка агротехнологий интродукции и возделывания чайных растений в различных почвенно-климатических условиях республики</a:t>
                      </a:r>
                    </a:p>
                  </a:txBody>
                  <a:tcPr marL="45720" marR="45720" horzOverflow="overflow">
                    <a:solidFill>
                      <a:srgbClr val="E7F1FA"/>
                    </a:solidFill>
                  </a:tcPr>
                </a:tc>
              </a:tr>
              <a:tr h="1493837">
                <a:tc>
                  <a:txBody>
                    <a:bodyPr/>
                    <a:lstStyle/>
                    <a:p>
                      <a:pPr algn="l" defTabSz="1371600"/>
                      <a:r>
                        <a:rPr sz="2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14</a:t>
                      </a:r>
                    </a:p>
                  </a:txBody>
                  <a:tcPr marL="45720" marR="45720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Al-702250635-R4</a:t>
                      </a:r>
                    </a:p>
                  </a:txBody>
                  <a:tcPr marL="45720" marR="45720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Разработка технологии использования «ловушек» для защиты овощей от вредных насекомых</a:t>
                      </a:r>
                    </a:p>
                  </a:txBody>
                  <a:tcPr marL="45720" marR="45720" horzOverflow="overflow">
                    <a:solidFill>
                      <a:srgbClr val="CCE3F5"/>
                    </a:solidFill>
                  </a:tcPr>
                </a:tc>
              </a:tr>
              <a:tr h="1493837">
                <a:tc>
                  <a:txBody>
                    <a:bodyPr/>
                    <a:lstStyle/>
                    <a:p>
                      <a:pPr algn="l" defTabSz="1371600"/>
                      <a:r>
                        <a:rPr sz="2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15</a:t>
                      </a:r>
                    </a:p>
                  </a:txBody>
                  <a:tcPr marL="45720" marR="45720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FZ-2020110115</a:t>
                      </a:r>
                    </a:p>
                  </a:txBody>
                  <a:tcPr marL="45720" marR="45720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Создание устойчивой и эффективной системы земледелия с использованием нетрадиционных солеустойчивых культур на засоленных территориях вдоль Аральского моря</a:t>
                      </a:r>
                    </a:p>
                  </a:txBody>
                  <a:tcPr marL="45720" marR="45720" horzOverflow="overflow">
                    <a:solidFill>
                      <a:srgbClr val="E7F1FA"/>
                    </a:solidFill>
                  </a:tcPr>
                </a:tc>
              </a:tr>
              <a:tr h="2447925">
                <a:tc>
                  <a:txBody>
                    <a:bodyPr/>
                    <a:lstStyle/>
                    <a:p>
                      <a:pPr algn="l" defTabSz="1371600"/>
                      <a:r>
                        <a:rPr sz="2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16</a:t>
                      </a:r>
                    </a:p>
                  </a:txBody>
                  <a:tcPr marL="45720" marR="45720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AL-652204337</a:t>
                      </a:r>
                    </a:p>
                  </a:txBody>
                  <a:tcPr marL="45720" marR="45720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Интродукция в Узбекистан ценных видов рыб, таких как лещ и форель, и разработка технологии товарного рыбоводства в условиях интенсивной аквакультуры</a:t>
                      </a:r>
                    </a:p>
                  </a:txBody>
                  <a:tcPr marL="45720" marR="45720" horzOverflow="overflow">
                    <a:solidFill>
                      <a:srgbClr val="CCE3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Нажмите дважды"/>
          <p:cNvSpPr txBox="1">
            <a:spLocks noGrp="1"/>
          </p:cNvSpPr>
          <p:nvPr>
            <p:ph type="title" idx="4294967295"/>
          </p:nvPr>
        </p:nvSpPr>
        <p:spPr>
          <a:xfrm>
            <a:off x="914400" y="412750"/>
            <a:ext cx="16459200" cy="9302750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/>
          <a:p>
            <a:pPr algn="l" defTabSz="1371600">
              <a:lnSpc>
                <a:spcPct val="90000"/>
              </a:lnSpc>
              <a:defRPr sz="120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graphicFrame>
        <p:nvGraphicFramePr>
          <p:cNvPr id="834" name="Tаблица 1"/>
          <p:cNvGraphicFramePr/>
          <p:nvPr/>
        </p:nvGraphicFramePr>
        <p:xfrm>
          <a:off x="0" y="0"/>
          <a:ext cx="18287999" cy="102869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446212"/>
                <a:gridCol w="4338637"/>
                <a:gridCol w="12503150"/>
              </a:tblGrid>
              <a:tr h="944562">
                <a:tc>
                  <a:txBody>
                    <a:bodyPr/>
                    <a:lstStyle/>
                    <a:p>
                      <a:pPr algn="l" defTabSz="1371600"/>
                      <a:r>
                        <a:rPr sz="2700" b="1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#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2700" b="1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Название проекта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>
                        <a:defRPr sz="2700" b="1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1CADE4"/>
                    </a:solidFill>
                  </a:tcPr>
                </a:tc>
              </a:tr>
              <a:tr h="2533650">
                <a:tc>
                  <a:txBody>
                    <a:bodyPr/>
                    <a:lstStyle/>
                    <a:p>
                      <a:pPr algn="l" defTabSz="1371600"/>
                      <a:r>
                        <a:rPr sz="2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17</a:t>
                      </a:r>
                    </a:p>
                  </a:txBody>
                  <a:tcPr marL="45720" marR="4572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AL-662204356</a:t>
                      </a:r>
                    </a:p>
                  </a:txBody>
                  <a:tcPr marL="45720" marR="4572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Картографирование и оценка уровня риска эрозии горных территорий на основе численного анализа </a:t>
                      </a:r>
                    </a:p>
                  </a:txBody>
                  <a:tcPr marL="45720" marR="4572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CE3F5"/>
                    </a:solidFill>
                  </a:tcPr>
                </a:tc>
              </a:tr>
              <a:tr h="2535237">
                <a:tc>
                  <a:txBody>
                    <a:bodyPr/>
                    <a:lstStyle/>
                    <a:p>
                      <a:pPr algn="l" defTabSz="1371600"/>
                      <a:r>
                        <a:rPr sz="2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</a:t>
                      </a:r>
                    </a:p>
                  </a:txBody>
                  <a:tcPr marL="45720" marR="45720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AL-672205589</a:t>
                      </a:r>
                    </a:p>
                  </a:txBody>
                  <a:tcPr marL="45720" marR="45720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Создание узбекско-англо-немецкого иллюстрированного электронного словаря и мобильного приложения терминов лесного хозяйства</a:t>
                      </a:r>
                    </a:p>
                  </a:txBody>
                  <a:tcPr marL="45720" marR="45720" horzOverflow="overflow">
                    <a:solidFill>
                      <a:srgbClr val="E7F1FA"/>
                    </a:solidFill>
                  </a:tcPr>
                </a:tc>
              </a:tr>
              <a:tr h="1738312">
                <a:tc>
                  <a:txBody>
                    <a:bodyPr/>
                    <a:lstStyle/>
                    <a:p>
                      <a:pPr algn="l" defTabSz="1371600"/>
                      <a:r>
                        <a:rPr sz="2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19</a:t>
                      </a:r>
                    </a:p>
                  </a:txBody>
                  <a:tcPr marL="45720" marR="45720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2700">
                          <a:solidFill>
                            <a:srgbClr val="00B05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DOAFDOSDOLTACT</a:t>
                      </a:r>
                    </a:p>
                  </a:txBody>
                  <a:tcPr marL="45720" marR="45720" horzOverflow="overflow"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Разработка агротехнологий диагностики болезней сеянцев садово-парковых деревьев и борьбы с ними</a:t>
                      </a:r>
                    </a:p>
                  </a:txBody>
                  <a:tcPr marL="45720" marR="45720" horzOverflow="overflow">
                    <a:solidFill>
                      <a:srgbClr val="CCE3F5"/>
                    </a:solidFill>
                  </a:tcPr>
                </a:tc>
              </a:tr>
              <a:tr h="2535237">
                <a:tc>
                  <a:txBody>
                    <a:bodyPr/>
                    <a:lstStyle/>
                    <a:p>
                      <a:pPr algn="l" defTabSz="1371600"/>
                      <a:r>
                        <a:rPr sz="2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20</a:t>
                      </a:r>
                    </a:p>
                  </a:txBody>
                  <a:tcPr marL="45720" marR="45720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AL-19-562205681-R</a:t>
                      </a:r>
                    </a:p>
                  </a:txBody>
                  <a:tcPr marL="45720" marR="45720" horzOverflow="overflow"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/>
                      <a:r>
                        <a:rPr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Создание агротехнологии комплексной защиты луковых и чесночных культур от вредителей </a:t>
                      </a:r>
                    </a:p>
                  </a:txBody>
                  <a:tcPr marL="45720" marR="45720" horzOverflow="overflow">
                    <a:solidFill>
                      <a:srgbClr val="E7F1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История университета"/>
          <p:cNvSpPr txBox="1">
            <a:spLocks noGrp="1"/>
          </p:cNvSpPr>
          <p:nvPr>
            <p:ph type="title" idx="4294967295"/>
          </p:nvPr>
        </p:nvSpPr>
        <p:spPr>
          <a:xfrm>
            <a:off x="6754812" y="263525"/>
            <a:ext cx="9139238" cy="8445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00"/>
              </a:spcBef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>
                <a:solidFill>
                  <a:srgbClr val="00B050"/>
                </a:solidFill>
              </a:rPr>
              <a:t>История университета</a:t>
            </a:r>
          </a:p>
        </p:txBody>
      </p:sp>
      <p:grpSp>
        <p:nvGrpSpPr>
          <p:cNvPr id="572" name="Сгруппировать"/>
          <p:cNvGrpSpPr/>
          <p:nvPr/>
        </p:nvGrpSpPr>
        <p:grpSpPr>
          <a:xfrm>
            <a:off x="0" y="-1"/>
            <a:ext cx="4954462" cy="10286588"/>
            <a:chOff x="0" y="0"/>
            <a:chExt cx="4954461" cy="10286586"/>
          </a:xfrm>
        </p:grpSpPr>
        <p:pic>
          <p:nvPicPr>
            <p:cNvPr id="562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49679" y="3007808"/>
              <a:ext cx="104783" cy="104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3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49679" y="4265030"/>
              <a:ext cx="104783" cy="104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49679" y="5103178"/>
              <a:ext cx="104783" cy="104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5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49679" y="6360401"/>
              <a:ext cx="104783" cy="104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6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49679" y="7198549"/>
              <a:ext cx="104783" cy="104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7" name="image.jpeg" descr="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4334152" cy="3000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8" name="image.jpeg" descr="image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832954"/>
              <a:ext cx="4334152" cy="3057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9" name="image.jpeg" descr="image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4224299"/>
              <a:ext cx="4334152" cy="35716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0" name="image.jpeg" descr="image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6778392"/>
              <a:ext cx="4336522" cy="3504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1" name="Линия"/>
            <p:cNvSpPr/>
            <p:nvPr/>
          </p:nvSpPr>
          <p:spPr>
            <a:xfrm flipH="1">
              <a:off x="4635281" y="76"/>
              <a:ext cx="1" cy="1028651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73" name="На сегодняшний день университет подготовил более 85 тысяч специалистов с высшим образованием;…"/>
          <p:cNvSpPr txBox="1">
            <a:spLocks noGrp="1"/>
          </p:cNvSpPr>
          <p:nvPr>
            <p:ph type="body" idx="4294967295"/>
          </p:nvPr>
        </p:nvSpPr>
        <p:spPr>
          <a:xfrm>
            <a:off x="4862512" y="1257975"/>
            <a:ext cx="12923838" cy="88660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9750" indent="-455612">
              <a:spcBef>
                <a:spcPts val="1800"/>
              </a:spcBef>
              <a:buSzPct val="100000"/>
              <a:buChar char="➢"/>
              <a:defRPr sz="28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На сегодняшний день университет подготовил более 85 тысяч специалистов с высшим образованием;</a:t>
            </a:r>
          </a:p>
          <a:p>
            <a:pPr marL="539750" indent="-455612">
              <a:spcBef>
                <a:spcPts val="1800"/>
              </a:spcBef>
              <a:buSzPct val="100000"/>
              <a:buChar char="➢"/>
              <a:defRPr sz="28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Около 90% преподавателей и 70% студентов участвуют в научно-исследовательской деятельности;</a:t>
            </a:r>
          </a:p>
          <a:p>
            <a:pPr marL="539750" indent="-455612">
              <a:spcBef>
                <a:spcPts val="1800"/>
              </a:spcBef>
              <a:buSzPct val="100000"/>
              <a:buChar char="➢"/>
              <a:defRPr sz="28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Из 71 иностранной страны в университете обучались более 1100 специалистов, 210 кандидатов и докторов наук;</a:t>
            </a:r>
          </a:p>
          <a:p>
            <a:pPr marL="539750" indent="-455612">
              <a:spcBef>
                <a:spcPts val="1800"/>
              </a:spcBef>
              <a:buSzPct val="100000"/>
              <a:buChar char="➢"/>
              <a:defRPr sz="28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Повышение квалификации прошли более 700 специалистов из 75 стран;</a:t>
            </a:r>
          </a:p>
          <a:p>
            <a:pPr marL="539750" indent="-455612">
              <a:spcBef>
                <a:spcPts val="1800"/>
              </a:spcBef>
              <a:buSzPct val="100000"/>
              <a:buChar char="➢"/>
              <a:defRPr sz="28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Количество факультетов — 9, количество кафедр — 26;</a:t>
            </a:r>
          </a:p>
          <a:p>
            <a:pPr marL="539750" indent="-455612">
              <a:spcBef>
                <a:spcPts val="1800"/>
              </a:spcBef>
              <a:buSzPct val="100000"/>
              <a:buChar char="➢"/>
              <a:defRPr sz="28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Контингент: Всего в университете обучается 14 601 студент. В частности, 5 795 студентов учатся на дневной форме, 8 492 студента — на заочной, по 32 направлениям подготовки, 178 студентов — по 33 магистерским специальностям, 136 студентов — по 11 совместным направлениям обучения;</a:t>
            </a:r>
          </a:p>
          <a:p>
            <a:pPr marL="539750" indent="-455612">
              <a:spcBef>
                <a:spcPts val="1800"/>
              </a:spcBef>
              <a:buSzPct val="100000"/>
              <a:buChar char="➢"/>
              <a:defRPr sz="28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 университете работает всего 549 человек, из которых 482 — на постоянной основе, 67 профессоров и преподавателей работают по договору. Научный потенциал составляет 71,2 процента.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ФАКУЛЬТЕТЫ И НАПРАВЛЕНИЯ ОБРАЗОВАНИЯ"/>
          <p:cNvSpPr txBox="1">
            <a:spLocks noGrp="1"/>
          </p:cNvSpPr>
          <p:nvPr>
            <p:ph type="ctrTitle" idx="4294967295"/>
          </p:nvPr>
        </p:nvSpPr>
        <p:spPr>
          <a:xfrm>
            <a:off x="6191672" y="318964"/>
            <a:ext cx="9139238" cy="13541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/>
              <a:t>ФАКУЛЬТЕТЫ И НАПРАВЛЕНИЯ ОБРАЗОВАНИЯ</a:t>
            </a:r>
          </a:p>
        </p:txBody>
      </p:sp>
      <p:sp>
        <p:nvSpPr>
          <p:cNvPr id="576" name="АГРОБИОЛОГИЯ…"/>
          <p:cNvSpPr txBox="1">
            <a:spLocks noGrp="1"/>
          </p:cNvSpPr>
          <p:nvPr>
            <p:ph type="subTitle" sz="quarter" idx="4294967295"/>
          </p:nvPr>
        </p:nvSpPr>
        <p:spPr>
          <a:xfrm>
            <a:off x="7703840" y="2839244"/>
            <a:ext cx="9753600" cy="33843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>
              <a:spcBef>
                <a:spcPts val="100"/>
              </a:spcBef>
              <a:defRPr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АГРОБИОЛОГИЯ</a:t>
            </a:r>
          </a:p>
          <a:p>
            <a:pPr>
              <a:spcBef>
                <a:spcPts val="100"/>
              </a:spcBef>
              <a:defRPr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>
              <a:spcBef>
                <a:spcPts val="14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АГРОНОМИЯ СЕЛЕКЦИЯ И СЕМЕНАВОДСТВО </a:t>
            </a:r>
          </a:p>
          <a:p>
            <a:pPr>
              <a:spcBef>
                <a:spcPts val="14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БИОТЕХНОЛОГИЯ ДЕГИДРАТАЦИЯ И РЕКУЛЬТИВАЦИЯ</a:t>
            </a:r>
          </a:p>
        </p:txBody>
      </p:sp>
      <p:pic>
        <p:nvPicPr>
          <p:cNvPr id="57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2019300"/>
            <a:ext cx="6858000" cy="640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ФАКУЛЬТЕТЫ И НАПРАВЛЕНИЯ ОБРАЗОВАНИЯ"/>
          <p:cNvSpPr txBox="1">
            <a:spLocks noGrp="1"/>
          </p:cNvSpPr>
          <p:nvPr>
            <p:ph type="ctrTitle" idx="4294967295"/>
          </p:nvPr>
        </p:nvSpPr>
        <p:spPr>
          <a:xfrm>
            <a:off x="4679504" y="318964"/>
            <a:ext cx="9137650" cy="1231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ФАКУЛЬТЕТЫ И НАПРАВЛЕНИЯ ОБРАЗОВАНИЯ</a:t>
            </a:r>
          </a:p>
        </p:txBody>
      </p:sp>
      <p:sp>
        <p:nvSpPr>
          <p:cNvPr id="580" name="ЛЕСНОЕ ХОЗЯЙСТВО И  ЛАНДШАФТНЫЙ ДИЗАЙН.…"/>
          <p:cNvSpPr txBox="1">
            <a:spLocks noGrp="1"/>
          </p:cNvSpPr>
          <p:nvPr>
            <p:ph type="subTitle" sz="half" idx="4294967295"/>
          </p:nvPr>
        </p:nvSpPr>
        <p:spPr>
          <a:xfrm>
            <a:off x="7127776" y="2623220"/>
            <a:ext cx="10853738" cy="52038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Bef>
                <a:spcPts val="100"/>
              </a:spcBef>
              <a:defRPr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ЛЕСНОЕ ХОЗЯЙСТВО И  ЛАНДШАФТНЫЙ ДИЗАЙН.</a:t>
            </a:r>
          </a:p>
          <a:p>
            <a:pPr marL="0" indent="0">
              <a:lnSpc>
                <a:spcPct val="116000"/>
              </a:lnSpc>
              <a:spcBef>
                <a:spcPts val="23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ЭКОЛОГИЯ И ОХРАНА ОКРУЖАЮЩЕЙ СРЕДЫ</a:t>
            </a:r>
          </a:p>
          <a:p>
            <a:pPr marL="0" indent="0">
              <a:lnSpc>
                <a:spcPct val="116000"/>
              </a:lnSpc>
              <a:spcBef>
                <a:spcPts val="8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ЛАНДШАФТНЫЙ ДИЗАЙН</a:t>
            </a:r>
          </a:p>
          <a:p>
            <a:pPr marL="0" indent="0">
              <a:lnSpc>
                <a:spcPct val="116000"/>
              </a:lnSpc>
              <a:spcBef>
                <a:spcPts val="8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АГРОТУРИЗМ</a:t>
            </a:r>
          </a:p>
          <a:p>
            <a:pPr marL="0" indent="0">
              <a:lnSpc>
                <a:spcPct val="116000"/>
              </a:lnSpc>
              <a:spcBef>
                <a:spcPts val="8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ЛЕКАРСТВЕННЫЕ РАСТЕНИЯ</a:t>
            </a:r>
          </a:p>
        </p:txBody>
      </p:sp>
      <p:pic>
        <p:nvPicPr>
          <p:cNvPr id="58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262" y="2119164"/>
            <a:ext cx="6738938" cy="6605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ФАКУЛЬТЕТЫ И НАПРАВЛЕНИЯ ОБРАЗОВАНИЯ"/>
          <p:cNvSpPr txBox="1">
            <a:spLocks noGrp="1"/>
          </p:cNvSpPr>
          <p:nvPr>
            <p:ph type="ctrTitle" idx="4294967295"/>
          </p:nvPr>
        </p:nvSpPr>
        <p:spPr>
          <a:xfrm>
            <a:off x="4575175" y="149225"/>
            <a:ext cx="9137650" cy="13541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ФАКУЛЬТЕТЫ И НАПРАВЛЕНИЯ ОБРАЗОВАНИЯ</a:t>
            </a:r>
          </a:p>
        </p:txBody>
      </p:sp>
      <p:pic>
        <p:nvPicPr>
          <p:cNvPr id="58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247900"/>
            <a:ext cx="6324600" cy="6400800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ПЛОДОВОДСТВО ОВОЩЕВОДСТВО И ВИНОГРАДАРСТВО…"/>
          <p:cNvSpPr txBox="1"/>
          <p:nvPr/>
        </p:nvSpPr>
        <p:spPr>
          <a:xfrm>
            <a:off x="6912282" y="2407196"/>
            <a:ext cx="10805161" cy="5810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lnSpc>
                <a:spcPct val="115000"/>
              </a:lnSpc>
              <a:spcBef>
                <a:spcPts val="100"/>
              </a:spcBef>
              <a:defRPr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ПЛОДОВОДСТВО ОВОЩЕВОДСТВО И ВИНОГРАДАРСТВО</a:t>
            </a:r>
          </a:p>
          <a:p>
            <a:pPr marL="571500" indent="-571500" defTabSz="914400">
              <a:lnSpc>
                <a:spcPct val="115000"/>
              </a:lnSpc>
              <a:spcBef>
                <a:spcPts val="100"/>
              </a:spcBef>
              <a:buSzPct val="100000"/>
              <a:buFont typeface="Arial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АГРОБИОТЕХНОЛОГИЯ В ПЛОДОВОДСТВЕ И ОВОЩЕВОДСТВЕ</a:t>
            </a:r>
          </a:p>
          <a:p>
            <a:pPr marL="571500" indent="-571500" defTabSz="914400">
              <a:lnSpc>
                <a:spcPct val="115000"/>
              </a:lnSpc>
              <a:spcBef>
                <a:spcPts val="100"/>
              </a:spcBef>
              <a:buSzPct val="100000"/>
              <a:buFont typeface="Arial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БАХЧЕВЫЕ КУЛЬТУРЫ, ВИНОГРАДАРСТВО И КАРТОФЕЛЕВОДСТВО</a:t>
            </a:r>
          </a:p>
          <a:p>
            <a:pPr defTabSz="914400">
              <a:lnSpc>
                <a:spcPct val="115000"/>
              </a:lnSpc>
              <a:spcBef>
                <a:spcPts val="100"/>
              </a:spcBef>
              <a:defRPr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571500" indent="-571500" defTabSz="914400">
              <a:spcBef>
                <a:spcPts val="200"/>
              </a:spcBef>
              <a:buSzPct val="100000"/>
              <a:buFont typeface="Arial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571500" indent="-571500" defTabSz="914400">
              <a:spcBef>
                <a:spcPts val="200"/>
              </a:spcBef>
              <a:buSzPct val="100000"/>
              <a:buFont typeface="Arial"/>
              <a:buChar char="•"/>
              <a:defRPr sz="2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ФАКУЛЬТЕТЫ И НАПРАВЛЕНИЯ ОБРАЗОВАНИЯ"/>
          <p:cNvSpPr txBox="1">
            <a:spLocks noGrp="1"/>
          </p:cNvSpPr>
          <p:nvPr>
            <p:ph type="ctrTitle" idx="4294967295"/>
          </p:nvPr>
        </p:nvSpPr>
        <p:spPr>
          <a:xfrm>
            <a:off x="4575175" y="149225"/>
            <a:ext cx="9137650" cy="1231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ФАКУЛЬТЕТЫ И НАПРАВЛЕНИЯ ОБРАЗОВАНИЯ</a:t>
            </a:r>
          </a:p>
        </p:txBody>
      </p:sp>
      <p:sp>
        <p:nvSpPr>
          <p:cNvPr id="588" name="ХРАНЕНИЕ И ПЕРЕРАБОТКА СЕЛЬСКОХОЗЯЙСТВЕННОЙ ПРОДУКЦИИ…"/>
          <p:cNvSpPr txBox="1">
            <a:spLocks noGrp="1"/>
          </p:cNvSpPr>
          <p:nvPr>
            <p:ph type="subTitle" idx="4294967295"/>
          </p:nvPr>
        </p:nvSpPr>
        <p:spPr>
          <a:xfrm>
            <a:off x="7692957" y="1712878"/>
            <a:ext cx="10389294" cy="8107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2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endParaRPr/>
          </a:p>
          <a:p>
            <a:pPr algn="ctr">
              <a:lnSpc>
                <a:spcPct val="116000"/>
              </a:lnSpc>
              <a:spcBef>
                <a:spcPts val="100"/>
              </a:spcBef>
              <a:defRPr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ХРАНЕНИЕ И ПЕРЕРАБОТКА СЕЛЬСКОХОЗЯЙСТВЕННОЙ ПРОДУКЦИИ</a:t>
            </a:r>
          </a:p>
          <a:p>
            <a:pPr>
              <a:lnSpc>
                <a:spcPct val="116000"/>
              </a:lnSpc>
              <a:spcBef>
                <a:spcPts val="1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Первичная переработка сельскохозяйственной продукции</a:t>
            </a:r>
          </a:p>
          <a:p>
            <a:pPr>
              <a:lnSpc>
                <a:spcPct val="116000"/>
              </a:lnSpc>
              <a:spcBef>
                <a:spcPts val="1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Метрология и стандартизация</a:t>
            </a:r>
          </a:p>
          <a:p>
            <a:pPr>
              <a:lnSpc>
                <a:spcPct val="116000"/>
              </a:lnSpc>
              <a:spcBef>
                <a:spcPts val="1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Управление процессами сельскохозяйственного производства</a:t>
            </a:r>
          </a:p>
          <a:p>
            <a:pPr>
              <a:lnSpc>
                <a:spcPct val="116000"/>
              </a:lnSpc>
              <a:spcBef>
                <a:spcPts val="1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Автоматизация и управление процессами переработки</a:t>
            </a:r>
          </a:p>
          <a:p>
            <a:pPr>
              <a:lnSpc>
                <a:spcPct val="116000"/>
              </a:lnSpc>
              <a:spcBef>
                <a:spcPts val="1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Информационные технологии в сельском хозяйстве</a:t>
            </a:r>
          </a:p>
        </p:txBody>
      </p:sp>
      <p:pic>
        <p:nvPicPr>
          <p:cNvPr id="58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1790700"/>
            <a:ext cx="7162800" cy="777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ФАКУЛЬТЕТЫ И НАПРАВЛЕНИЯ ОБРАЗОВАНИЯ"/>
          <p:cNvSpPr txBox="1">
            <a:spLocks noGrp="1"/>
          </p:cNvSpPr>
          <p:nvPr>
            <p:ph type="ctrTitle" idx="4294967295"/>
          </p:nvPr>
        </p:nvSpPr>
        <p:spPr>
          <a:xfrm>
            <a:off x="4575175" y="149225"/>
            <a:ext cx="9137650" cy="13541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ФАКУЛЬТЕТЫ И НАПРАВЛЕНИЯ ОБРАЗОВАНИЯ</a:t>
            </a:r>
          </a:p>
        </p:txBody>
      </p:sp>
      <p:sp>
        <p:nvSpPr>
          <p:cNvPr id="592" name="АГРОЛОГИСТИКА &amp; БИЗНЕС…"/>
          <p:cNvSpPr txBox="1">
            <a:spLocks noGrp="1"/>
          </p:cNvSpPr>
          <p:nvPr>
            <p:ph type="subTitle" sz="half" idx="4294967295"/>
          </p:nvPr>
        </p:nvSpPr>
        <p:spPr>
          <a:xfrm>
            <a:off x="8458200" y="2795587"/>
            <a:ext cx="9634538" cy="6497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16000"/>
              </a:lnSpc>
              <a:spcBef>
                <a:spcPts val="100"/>
              </a:spcBef>
              <a:defRPr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АГРОЛОГИСТИКА &amp; БИЗНЕС</a:t>
            </a:r>
          </a:p>
          <a:p>
            <a:pPr marL="0" indent="0">
              <a:lnSpc>
                <a:spcPct val="116000"/>
              </a:lnSpc>
              <a:spcBef>
                <a:spcPts val="1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0">
              <a:lnSpc>
                <a:spcPct val="116000"/>
              </a:lnSpc>
              <a:spcBef>
                <a:spcPts val="1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АГРОБИЗНЕС И ИНВЕСТИЦИОННАЯ ДЕЯТЕЛЬНОСТЬ И ЭКОНОМИКА</a:t>
            </a:r>
          </a:p>
          <a:p>
            <a:pPr marL="0" indent="0">
              <a:lnSpc>
                <a:spcPct val="116000"/>
              </a:lnSpc>
              <a:spcBef>
                <a:spcPts val="1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ОРГАНИЗАЦИЯ И УПРАВЛЕНИЕ ТЕПЛИЦАМИ</a:t>
            </a:r>
          </a:p>
          <a:p>
            <a:pPr marL="0" indent="0">
              <a:lnSpc>
                <a:spcPct val="116000"/>
              </a:lnSpc>
              <a:spcBef>
                <a:spcPts val="1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АГРОЛОГИСТИЧЕСКИЙ МАРКЕТИНГ</a:t>
            </a:r>
          </a:p>
          <a:p>
            <a:pPr marL="0" indent="0">
              <a:spcBef>
                <a:spcPts val="2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БУХГАЛТЕРИЯ</a:t>
            </a:r>
          </a:p>
        </p:txBody>
      </p:sp>
      <p:pic>
        <p:nvPicPr>
          <p:cNvPr id="59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2400300"/>
            <a:ext cx="6477000" cy="693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ФАКУЛЬТЕТЫ И НАПРАВЛЕНИЯ ОБРАЗОВАНИЯ"/>
          <p:cNvSpPr txBox="1">
            <a:spLocks noGrp="1"/>
          </p:cNvSpPr>
          <p:nvPr>
            <p:ph type="ctrTitle" idx="4294967295"/>
          </p:nvPr>
        </p:nvSpPr>
        <p:spPr>
          <a:xfrm>
            <a:off x="4575175" y="149225"/>
            <a:ext cx="9137650" cy="1231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ФАКУЛЬТЕТЫ И НАПРАВЛЕНИЯ ОБРАЗОВАНИЯ</a:t>
            </a:r>
          </a:p>
        </p:txBody>
      </p:sp>
      <p:sp>
        <p:nvSpPr>
          <p:cNvPr id="596" name="ЗООИНЖИНЕРИЯ…"/>
          <p:cNvSpPr txBox="1">
            <a:spLocks noGrp="1"/>
          </p:cNvSpPr>
          <p:nvPr>
            <p:ph type="subTitle" sz="half" idx="4294967295"/>
          </p:nvPr>
        </p:nvSpPr>
        <p:spPr>
          <a:xfrm>
            <a:off x="7162800" y="2627312"/>
            <a:ext cx="9677400" cy="510063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16000"/>
              </a:lnSpc>
              <a:spcBef>
                <a:spcPts val="100"/>
              </a:spcBef>
              <a:defRPr sz="3600"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ЗООИНЖИНЕРИЯ </a:t>
            </a:r>
          </a:p>
          <a:p>
            <a:pPr>
              <a:lnSpc>
                <a:spcPct val="116000"/>
              </a:lnSpc>
              <a:spcBef>
                <a:spcPts val="100"/>
              </a:spcBef>
              <a:defRPr sz="36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>
              <a:lnSpc>
                <a:spcPct val="116000"/>
              </a:lnSpc>
              <a:spcBef>
                <a:spcPts val="1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ШЕЛКОВОДСТВО И ПЧЕЛОВОДСТВО</a:t>
            </a:r>
          </a:p>
          <a:p>
            <a:pPr>
              <a:lnSpc>
                <a:spcPct val="116000"/>
              </a:lnSpc>
              <a:spcBef>
                <a:spcPts val="1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РЫБАЛОВСТВО</a:t>
            </a:r>
          </a:p>
          <a:p>
            <a:pPr>
              <a:lnSpc>
                <a:spcPct val="116000"/>
              </a:lnSpc>
              <a:spcBef>
                <a:spcPts val="8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ВЕТЕРИНАРНАЯ МЕДИЦИНА</a:t>
            </a:r>
          </a:p>
          <a:p>
            <a:pPr>
              <a:lnSpc>
                <a:spcPct val="116000"/>
              </a:lnSpc>
              <a:spcBef>
                <a:spcPts val="800"/>
              </a:spcBef>
              <a:buSzPct val="100000"/>
              <a:buChar char="•"/>
              <a:defRPr sz="36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ЖИВОТНОВОДСТВО</a:t>
            </a:r>
          </a:p>
        </p:txBody>
      </p:sp>
      <p:pic>
        <p:nvPicPr>
          <p:cNvPr id="59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27312"/>
            <a:ext cx="6553200" cy="6934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281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281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281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281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1151</Words>
  <Application>Microsoft Office PowerPoint</Application>
  <PresentationFormat>Произвольный</PresentationFormat>
  <Paragraphs>238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Презентация PowerPoint</vt:lpstr>
      <vt:lpstr>История университета</vt:lpstr>
      <vt:lpstr>История университета</vt:lpstr>
      <vt:lpstr>ФАКУЛЬТЕТЫ И НАПРАВЛЕНИЯ ОБРАЗОВАНИЯ</vt:lpstr>
      <vt:lpstr>ФАКУЛЬТЕТЫ И НАПРАВЛЕНИЯ ОБРАЗОВАНИЯ</vt:lpstr>
      <vt:lpstr>ФАКУЛЬТЕТЫ И НАПРАВЛЕНИЯ ОБРАЗОВАНИЯ</vt:lpstr>
      <vt:lpstr>ФАКУЛЬТЕТЫ И НАПРАВЛЕНИЯ ОБРАЗОВАНИЯ</vt:lpstr>
      <vt:lpstr>ФАКУЛЬТЕТЫ И НАПРАВЛЕНИЯ ОБРАЗОВАНИЯ</vt:lpstr>
      <vt:lpstr>ФАКУЛЬТЕТЫ И НАПРАВЛЕНИЯ ОБРАЗОВАНИЯ</vt:lpstr>
      <vt:lpstr>ФАКУЛЬТЕТЫ И НАПРАВЛЕНИЯ ОБРАЗОВАНИЯ</vt:lpstr>
      <vt:lpstr>ФАКУЛЬТЕТЫ И НАПРАВЛЕНИЯ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практических и инновационных проектах, которые были реализованы и продолжаются в Ташкентском государственном аграрном университете с 2020 по 2025 год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ns</cp:lastModifiedBy>
  <cp:revision>2</cp:revision>
  <dcterms:modified xsi:type="dcterms:W3CDTF">2025-04-22T09:38:25Z</dcterms:modified>
</cp:coreProperties>
</file>