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8" r:id="rId3"/>
    <p:sldId id="279" r:id="rId4"/>
    <p:sldId id="280" r:id="rId5"/>
    <p:sldId id="273" r:id="rId6"/>
    <p:sldId id="272" r:id="rId7"/>
    <p:sldId id="286" r:id="rId8"/>
    <p:sldId id="294" r:id="rId9"/>
    <p:sldId id="282" r:id="rId10"/>
    <p:sldId id="295" r:id="rId11"/>
    <p:sldId id="259" r:id="rId12"/>
    <p:sldId id="270" r:id="rId13"/>
    <p:sldId id="274" r:id="rId14"/>
    <p:sldId id="275" r:id="rId15"/>
    <p:sldId id="260" r:id="rId16"/>
    <p:sldId id="271" r:id="rId17"/>
    <p:sldId id="287" r:id="rId18"/>
    <p:sldId id="288" r:id="rId19"/>
    <p:sldId id="276" r:id="rId20"/>
    <p:sldId id="304" r:id="rId21"/>
    <p:sldId id="296" r:id="rId22"/>
    <p:sldId id="299" r:id="rId23"/>
    <p:sldId id="283" r:id="rId24"/>
    <p:sldId id="281" r:id="rId25"/>
    <p:sldId id="26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838"/>
    <a:srgbClr val="218A3D"/>
    <a:srgbClr val="60B556"/>
    <a:srgbClr val="A6D711"/>
    <a:srgbClr val="92C400"/>
    <a:srgbClr val="91C400"/>
    <a:srgbClr val="8ABF01"/>
    <a:srgbClr val="76B208"/>
    <a:srgbClr val="A0E459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4" autoAdjust="0"/>
    <p:restoredTop sz="80961" autoAdjust="0"/>
  </p:normalViewPr>
  <p:slideViewPr>
    <p:cSldViewPr snapToGrid="0">
      <p:cViewPr varScale="1">
        <p:scale>
          <a:sx n="75" d="100"/>
          <a:sy n="75" d="100"/>
        </p:scale>
        <p:origin x="1302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0C83-3EE3-4F73-8C10-827EAE9ECA65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F7FF1-468A-46D7-8198-ABFEA1F61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94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43013"/>
            <a:ext cx="5962650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68000" y="4784835"/>
            <a:ext cx="5343992" cy="391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2" name="Google Shape;142;p3:notes"/>
          <p:cNvSpPr txBox="1">
            <a:spLocks noGrp="1"/>
          </p:cNvSpPr>
          <p:nvPr>
            <p:ph type="sldNum" idx="12"/>
          </p:nvPr>
        </p:nvSpPr>
        <p:spPr>
          <a:xfrm>
            <a:off x="3783783" y="9443663"/>
            <a:ext cx="2894663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b" anchorCtr="0">
            <a:noAutofit/>
          </a:bodyPr>
          <a:lstStyle/>
          <a:p>
            <a:pPr algn="r"/>
            <a:fld id="{00000000-1234-1234-1234-123412341234}" type="slidenum">
              <a:rPr lang="ru-RU"/>
              <a:pPr algn="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57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43013"/>
            <a:ext cx="5962650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68000" y="4784835"/>
            <a:ext cx="5343992" cy="391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2" name="Google Shape;142;p3:notes"/>
          <p:cNvSpPr txBox="1">
            <a:spLocks noGrp="1"/>
          </p:cNvSpPr>
          <p:nvPr>
            <p:ph type="sldNum" idx="12"/>
          </p:nvPr>
        </p:nvSpPr>
        <p:spPr>
          <a:xfrm>
            <a:off x="3783783" y="9443663"/>
            <a:ext cx="2894663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b" anchorCtr="0">
            <a:noAutofit/>
          </a:bodyPr>
          <a:lstStyle/>
          <a:p>
            <a:pPr algn="r"/>
            <a:fld id="{00000000-1234-1234-1234-123412341234}" type="slidenum">
              <a:rPr lang="ru-RU"/>
              <a:pPr algn="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351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43013"/>
            <a:ext cx="5962650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68000" y="4784835"/>
            <a:ext cx="5343992" cy="391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2" name="Google Shape;142;p3:notes"/>
          <p:cNvSpPr txBox="1">
            <a:spLocks noGrp="1"/>
          </p:cNvSpPr>
          <p:nvPr>
            <p:ph type="sldNum" idx="12"/>
          </p:nvPr>
        </p:nvSpPr>
        <p:spPr>
          <a:xfrm>
            <a:off x="3783783" y="9443663"/>
            <a:ext cx="2894663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b" anchorCtr="0">
            <a:noAutofit/>
          </a:bodyPr>
          <a:lstStyle/>
          <a:p>
            <a:pPr algn="r"/>
            <a:fld id="{00000000-1234-1234-1234-123412341234}" type="slidenum">
              <a:rPr lang="ru-RU"/>
              <a:pPr algn="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3316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0517C-5EE0-46BE-A7DA-436B7494442C}" type="slidenum">
              <a:rPr lang="ru-RU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27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43013"/>
            <a:ext cx="5962650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68000" y="4784835"/>
            <a:ext cx="5343992" cy="391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2" name="Google Shape;142;p3:notes"/>
          <p:cNvSpPr txBox="1">
            <a:spLocks noGrp="1"/>
          </p:cNvSpPr>
          <p:nvPr>
            <p:ph type="sldNum" idx="12"/>
          </p:nvPr>
        </p:nvSpPr>
        <p:spPr>
          <a:xfrm>
            <a:off x="3783783" y="9443663"/>
            <a:ext cx="2894663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b" anchorCtr="0">
            <a:noAutofit/>
          </a:bodyPr>
          <a:lstStyle/>
          <a:p>
            <a:pPr algn="r"/>
            <a:fld id="{00000000-1234-1234-1234-123412341234}" type="slidenum">
              <a:rPr lang="ru-RU"/>
              <a:pPr algn="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45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43013"/>
            <a:ext cx="5962650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68000" y="4784835"/>
            <a:ext cx="5343992" cy="391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2" name="Google Shape;142;p3:notes"/>
          <p:cNvSpPr txBox="1">
            <a:spLocks noGrp="1"/>
          </p:cNvSpPr>
          <p:nvPr>
            <p:ph type="sldNum" idx="12"/>
          </p:nvPr>
        </p:nvSpPr>
        <p:spPr>
          <a:xfrm>
            <a:off x="3783783" y="9443663"/>
            <a:ext cx="2894663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b" anchorCtr="0">
            <a:noAutofit/>
          </a:bodyPr>
          <a:lstStyle/>
          <a:p>
            <a:pPr algn="r"/>
            <a:fld id="{00000000-1234-1234-1234-123412341234}" type="slidenum">
              <a:rPr lang="ru-RU"/>
              <a:pPr algn="r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283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43013"/>
            <a:ext cx="5962650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68000" y="4784835"/>
            <a:ext cx="5343992" cy="391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2" name="Google Shape;142;p3:notes"/>
          <p:cNvSpPr txBox="1">
            <a:spLocks noGrp="1"/>
          </p:cNvSpPr>
          <p:nvPr>
            <p:ph type="sldNum" idx="12"/>
          </p:nvPr>
        </p:nvSpPr>
        <p:spPr>
          <a:xfrm>
            <a:off x="3783783" y="9443663"/>
            <a:ext cx="2894663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24" tIns="46399" rIns="92824" bIns="46399" anchor="b" anchorCtr="0">
            <a:noAutofit/>
          </a:bodyPr>
          <a:lstStyle/>
          <a:p>
            <a:pPr algn="r"/>
            <a:fld id="{00000000-1234-1234-1234-123412341234}" type="slidenum">
              <a:rPr lang="ru-RU"/>
              <a:pPr algn="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66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3C12B2-B2F5-49AB-80C0-88FE9CEF5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51E567A-8A53-43E1-A1E8-542745DD6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395B960-B6B0-4443-8FAD-6356E09F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E39348B-82E1-43A1-88E8-E7856E98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BF1CAEA-53E0-428F-B852-0229C974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63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2DA2F-2CC3-4591-ADB0-AFB42D91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0114C14-0C56-40B9-8508-E8178B8C6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72F0F20-E932-410E-B441-1DF682E74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C28DB1-8F7A-4041-9278-EDDC955BF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A54BD86-5054-489D-AACE-FD1A20B7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88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B1ABFA4-81A1-4CB6-BAF3-A7C61BB65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CEC018E-0816-4D7E-B695-2FB072892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19B0B76-6BB9-4105-943E-D4926139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E2AF181-4B4B-4B23-A372-B2CFFD350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1C2000-59D4-4CBF-B1CA-4924966E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2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051E57-1B87-4C9E-8DA2-3321F229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B320364-3B9D-4CF9-AF46-E1D8B7260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251B27-EC76-44E6-AC65-18159B1E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50BA56-614F-4198-AC17-7DEB4181E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A2AB0C4-F85D-4CFE-9EDC-4E1813E0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43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0FEA06-7141-49E6-A5A5-D2A61D0DC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6F6B2A3-0A82-4917-9E2E-C5FD686EF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1F7FF7-5284-4CA6-966B-58A1DDA59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85B88AC-E9D3-48DA-837F-C5E02909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5CE9BC1-7763-428B-AE50-7D6AF9281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66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DD8032-EF2C-4B81-B22D-49431B4B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3143C1-0BF2-4A1F-9013-B2C245A85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FB51139-E9B5-47E6-88A0-DFE305C66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06D14BC-F727-485B-9D5F-526CD772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2F810CA-A433-48E1-AB49-CC20368A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989ED10-D701-441B-8051-AAC5ED59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50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53C1A2-3B51-4288-B01B-867B5F03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D03A5F7-7C31-49FD-B928-90F668D30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346962D-2D87-4007-AC5B-033C00A36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1A425C7-212F-496A-9835-DBA8353B7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6BF27C5-CB32-4900-BB9C-BB656FB4F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BAC990C-6F80-4ED4-BD3C-C7BAD643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0CC128A-AA27-4C87-B0C6-94346A98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F485049-F192-45D3-ADBF-5460254C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68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2D83C8-E533-4A72-A4D7-92904E1C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3203CDC-684F-4BD3-BAC4-2930542D0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F36018D-8E01-4B2F-A21F-8DC77091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DE70FDB-F5D6-4F43-9ACB-9600F214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3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1C1BEDD-7ABC-493E-BE51-89125F1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EF12025-B9BD-4EBF-9A27-0DE09ADB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54D4D95-144F-481F-BBC1-C5D03EF6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88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CEF720-8D85-4AEF-8DD0-ABE51D50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829CCA7-6730-4B4D-83FF-9B462F2C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E130375-D3F2-4525-9217-6D7822FEA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AB9E99E-943A-4EC3-AE7A-629DCCC24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B46EFB5-508A-413F-8B13-B058FD3F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D756FD3-D264-4316-8CBB-EE0E5E7A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660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229D49-26A7-4751-9604-849170C1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ECA3943-FF69-4253-AF69-D3D5A9F54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E007651-DE94-4588-A4B0-C58D6F6AA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3DA8CCF-5A0D-45AD-89DF-96A0D67C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3A0F63C-6C98-4B4C-AEDF-AC1C52DC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F01D1DC-6D2F-485C-9273-BB3F4A48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36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B57221-5DDE-4259-A5CB-4D999417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FB01AE1-4C0F-4155-9776-76DCEEC1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362ADDB-D93B-4F2D-B877-59295802A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DB16-C5B3-475F-924B-B05B860C9D8C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16BBF2-EEF3-4EAC-954B-1153A7A3D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A92CA6-CC64-4B6A-ABA1-363AA6281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38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mailto:zuyeu@bsu.by" TargetMode="External"/><Relationship Id="rId4" Type="http://schemas.openxmlformats.org/officeDocument/2006/relationships/hyperlink" Target="https://ums.bsu.by/en/st-abroad/incoming-student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3" Type="http://schemas.openxmlformats.org/officeDocument/2006/relationships/image" Target="../media/image12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fif"/><Relationship Id="rId7" Type="http://schemas.openxmlformats.org/officeDocument/2006/relationships/image" Target="../media/image6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fif"/><Relationship Id="rId5" Type="http://schemas.openxmlformats.org/officeDocument/2006/relationships/image" Target="../media/image62.jfif"/><Relationship Id="rId4" Type="http://schemas.openxmlformats.org/officeDocument/2006/relationships/image" Target="../media/image61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mailto:niokgau@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ined.ru/p132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EC3B1A6-F4F7-491C-85B9-2CCFA0300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83" y="712983"/>
            <a:ext cx="2909194" cy="15584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DE89781-7062-46D7-A3B8-864C4D8C9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564" y="2924613"/>
            <a:ext cx="8585436" cy="168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4EA10A-5DF7-49C5-B562-8DF1E500BAAF}"/>
              </a:ext>
            </a:extLst>
          </p:cNvPr>
          <p:cNvSpPr txBox="1"/>
          <p:nvPr/>
        </p:nvSpPr>
        <p:spPr>
          <a:xfrm>
            <a:off x="1778720" y="3596836"/>
            <a:ext cx="9721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академическая мобильность студентов и преподавателей Кубанского ГАУ 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F8417C8-6DA4-409F-9491-8945C27D4A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6" t="12387"/>
          <a:stretch/>
        </p:blipFill>
        <p:spPr>
          <a:xfrm>
            <a:off x="0" y="0"/>
            <a:ext cx="5336330" cy="26385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5EB268B-56A7-4B7D-B1CE-A203FD12A2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13" t="44815"/>
          <a:stretch/>
        </p:blipFill>
        <p:spPr>
          <a:xfrm rot="10800000">
            <a:off x="8161166" y="5196035"/>
            <a:ext cx="4030834" cy="1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4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751989"/>
            <a:ext cx="1120148" cy="54077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7C5C0A1-9023-4750-A84B-334544753D3E}"/>
              </a:ext>
            </a:extLst>
          </p:cNvPr>
          <p:cNvSpPr/>
          <p:nvPr/>
        </p:nvSpPr>
        <p:spPr>
          <a:xfrm>
            <a:off x="3049" y="-9527"/>
            <a:ext cx="12188951" cy="68787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1000"/>
                </a:schemeClr>
              </a:gs>
              <a:gs pos="50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A55AC9B-043C-40FF-9DAE-64B047F7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26874"/>
            <a:ext cx="12185903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25421F48-47E1-4401-B305-F317870A7825}"/>
              </a:ext>
            </a:extLst>
          </p:cNvPr>
          <p:cNvGrpSpPr/>
          <p:nvPr/>
        </p:nvGrpSpPr>
        <p:grpSpPr>
          <a:xfrm>
            <a:off x="147638" y="145256"/>
            <a:ext cx="814387" cy="461963"/>
            <a:chOff x="147638" y="145256"/>
            <a:chExt cx="814387" cy="461963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EB5AB923-77B2-4600-A05C-5CC34B6F64EB}"/>
                </a:ext>
              </a:extLst>
            </p:cNvPr>
            <p:cNvSpPr/>
            <p:nvPr/>
          </p:nvSpPr>
          <p:spPr>
            <a:xfrm>
              <a:off x="147638" y="145256"/>
              <a:ext cx="814387" cy="461963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6DBACA27-0626-4B34-A333-138191CF0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90" y="202829"/>
              <a:ext cx="594576" cy="32277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269591-7EA5-41E6-9EEB-4732B9C6AE05}"/>
              </a:ext>
            </a:extLst>
          </p:cNvPr>
          <p:cNvSpPr txBox="1"/>
          <p:nvPr/>
        </p:nvSpPr>
        <p:spPr>
          <a:xfrm>
            <a:off x="1994909" y="331343"/>
            <a:ext cx="936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реализации международной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859" y="3151579"/>
            <a:ext cx="1841879" cy="92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220" y="1336796"/>
            <a:ext cx="2215499" cy="846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130" y="2602160"/>
            <a:ext cx="1584324" cy="1584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909" y="4570731"/>
            <a:ext cx="1256290" cy="15162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6574" y="1337485"/>
            <a:ext cx="1493084" cy="11401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8508" y="2951228"/>
            <a:ext cx="1581150" cy="28860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6967" y="4394266"/>
            <a:ext cx="1531071" cy="17654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/>
          <a:srcRect r="69237"/>
          <a:stretch/>
        </p:blipFill>
        <p:spPr>
          <a:xfrm>
            <a:off x="6586967" y="2809334"/>
            <a:ext cx="1473028" cy="151211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0124" y="1316638"/>
            <a:ext cx="1744703" cy="11610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130873" y="4180922"/>
            <a:ext cx="2507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 Беларусь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авая фигурная скобка 26"/>
          <p:cNvSpPr/>
          <p:nvPr/>
        </p:nvSpPr>
        <p:spPr>
          <a:xfrm>
            <a:off x="8264827" y="1182255"/>
            <a:ext cx="661214" cy="50892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Чурянина Дарья Андреевна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3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академическая мобильность 2022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3338590" y="481169"/>
            <a:ext cx="936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Белорусский государственный университет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2465379" y="2196667"/>
            <a:ext cx="931210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A2055F1-0C6E-4D67-A47A-BD4F83322427}"/>
              </a:ext>
            </a:extLst>
          </p:cNvPr>
          <p:cNvSpPr txBox="1"/>
          <p:nvPr/>
        </p:nvSpPr>
        <p:spPr>
          <a:xfrm>
            <a:off x="2465379" y="1174826"/>
            <a:ext cx="6399221" cy="661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на слайде достаточно свободного пространства, заголовок сам будет бросаться в глаза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67352" y="3435178"/>
            <a:ext cx="307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043" y="1103870"/>
            <a:ext cx="10695908" cy="54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2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академическая мобильность 2022 </a:t>
            </a: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997512" y="529462"/>
            <a:ext cx="936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Белорусский государственный университет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2347784" y="1181864"/>
            <a:ext cx="6874726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Срок подачи документов на обучение: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семестр – до 1 мая, 2 семестр – до 15 ноября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 обучение как на русском языке, так и на английском.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Требования: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Заявка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ums.bsu.by/en/st-abroad/incoming-students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Копия паспорта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Транскрипт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(выписка оценок из зачетной ведомости)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Письмо о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номинировании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на обучение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Заявка отправляется на почту: </a:t>
            </a:r>
            <a:r>
              <a:rPr lang="en-US" sz="14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niokgau@mail.ru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(отдел международных связей), затем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zuyeu@bsu.by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более 3 месяцев предполагает медицинское обследование.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719" y="2690336"/>
            <a:ext cx="33052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/>
                </a:solidFill>
              </a:rPr>
              <a:t>Академический календарь:</a:t>
            </a:r>
          </a:p>
          <a:p>
            <a:pPr algn="ctr"/>
            <a:r>
              <a:rPr lang="ru-RU" dirty="0" smtClean="0"/>
              <a:t>Осенний период: </a:t>
            </a:r>
          </a:p>
          <a:p>
            <a:pPr algn="ctr"/>
            <a:r>
              <a:rPr lang="ru-RU" dirty="0" smtClean="0">
                <a:solidFill>
                  <a:schemeClr val="accent6"/>
                </a:solidFill>
              </a:rPr>
              <a:t>сентябрь 1 – январь 31</a:t>
            </a:r>
          </a:p>
          <a:p>
            <a:pPr algn="ctr"/>
            <a:r>
              <a:rPr lang="ru-RU" dirty="0" smtClean="0"/>
              <a:t>Весенний период: </a:t>
            </a:r>
          </a:p>
          <a:p>
            <a:pPr algn="ctr"/>
            <a:r>
              <a:rPr lang="ru-RU" dirty="0" smtClean="0">
                <a:solidFill>
                  <a:schemeClr val="accent6"/>
                </a:solidFill>
              </a:rPr>
              <a:t>февраль 2 – июнь 30</a:t>
            </a:r>
            <a:endParaRPr lang="en-US" dirty="0" smtClean="0">
              <a:solidFill>
                <a:schemeClr val="accent6"/>
              </a:solidFill>
            </a:endParaRPr>
          </a:p>
          <a:p>
            <a:pPr algn="ctr"/>
            <a:endParaRPr lang="en-US" dirty="0" smtClean="0">
              <a:solidFill>
                <a:schemeClr val="accent6"/>
              </a:solidFill>
            </a:endParaRPr>
          </a:p>
          <a:p>
            <a:pPr algn="ctr"/>
            <a:r>
              <a:rPr lang="ru-RU" sz="1200" dirty="0"/>
              <a:t>Биологический факультет</a:t>
            </a:r>
          </a:p>
          <a:p>
            <a:pPr algn="ctr"/>
            <a:r>
              <a:rPr lang="ru-RU" sz="1200" dirty="0" smtClean="0"/>
              <a:t>Факультет </a:t>
            </a:r>
            <a:r>
              <a:rPr lang="ru-RU" sz="1200" dirty="0"/>
              <a:t>социокультурных коммуникаций</a:t>
            </a:r>
          </a:p>
          <a:p>
            <a:pPr algn="ctr"/>
            <a:r>
              <a:rPr lang="ru-RU" sz="1200" dirty="0" smtClean="0"/>
              <a:t>Механико-математический </a:t>
            </a:r>
            <a:r>
              <a:rPr lang="ru-RU" sz="1200" dirty="0"/>
              <a:t>факультет</a:t>
            </a:r>
          </a:p>
          <a:p>
            <a:pPr algn="ctr"/>
            <a:r>
              <a:rPr lang="ru-RU" sz="1200" dirty="0"/>
              <a:t>Факультет прикладной математики и информатики</a:t>
            </a:r>
          </a:p>
          <a:p>
            <a:pPr algn="ctr"/>
            <a:r>
              <a:rPr lang="ru-RU" sz="1200" dirty="0" smtClean="0"/>
              <a:t>Факультет </a:t>
            </a:r>
            <a:r>
              <a:rPr lang="ru-RU" sz="1200" dirty="0"/>
              <a:t>философии и социальных наук</a:t>
            </a:r>
          </a:p>
          <a:p>
            <a:pPr algn="ctr"/>
            <a:r>
              <a:rPr lang="ru-RU" sz="1200" dirty="0" smtClean="0"/>
              <a:t>Химический </a:t>
            </a:r>
            <a:r>
              <a:rPr lang="ru-RU" sz="1200" dirty="0"/>
              <a:t>факультет</a:t>
            </a:r>
          </a:p>
          <a:p>
            <a:pPr algn="ctr"/>
            <a:r>
              <a:rPr lang="ru-RU" sz="1200" dirty="0"/>
              <a:t>Экономический факультет</a:t>
            </a:r>
          </a:p>
          <a:p>
            <a:pPr algn="ctr"/>
            <a:r>
              <a:rPr lang="ru-RU" sz="1200" dirty="0"/>
              <a:t>Юридический </a:t>
            </a:r>
            <a:r>
              <a:rPr lang="ru-RU" sz="1200" dirty="0" smtClean="0"/>
              <a:t>факультет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195" y="0"/>
            <a:ext cx="3176756" cy="2396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38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академическая мобильность 2022 </a:t>
            </a: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505490"/>
            <a:ext cx="731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Белорусский государственный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аграрный технический университет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1997511" y="1181864"/>
            <a:ext cx="722499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25560" y="2690336"/>
            <a:ext cx="307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91" y="1413585"/>
            <a:ext cx="7344509" cy="5104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9145048" y="1903706"/>
            <a:ext cx="2734962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Агромеханический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факультет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Агроэнергетический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Факультет "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сервис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АПК“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Инженерно-технологический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факультет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Факультет предпринимательства и управления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академическая мобильность 2022 </a:t>
            </a: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3400272" y="726169"/>
            <a:ext cx="1144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БГАТУ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1666876" y="1318264"/>
            <a:ext cx="7514446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образовательный, научный и инновационный </a:t>
            </a:r>
            <a:r>
              <a:rPr lang="ru-RU" sz="1400" dirty="0" smtClean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подготовке высококвалифицированных кадров для отраслей </a:t>
            </a:r>
            <a:endParaRPr lang="ru-RU" sz="1400" dirty="0" smtClean="0">
              <a:solidFill>
                <a:srgbClr val="2E88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агропромышленного комплекса</a:t>
            </a:r>
            <a:endParaRPr lang="ru-RU" sz="1400" dirty="0">
              <a:solidFill>
                <a:srgbClr val="2E88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современные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технологии и программы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обучение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заявкам потребителей образовательных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высококвалифицированные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преподаватели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консультанты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учебные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аудитории и лаборатории с современным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оборудованием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обучение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эффективно развивающихся организациях и научных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центрах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комфортные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условия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проживания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просветительские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культурные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458" y="1214904"/>
            <a:ext cx="3192162" cy="1947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470" y="2839541"/>
            <a:ext cx="3372981" cy="2446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7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99CB6B2-2A6C-4CD4-ABB9-07115478E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академическая мобильность 2022 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809103" y="444843"/>
            <a:ext cx="902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Карагандинский университет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Казпотребсоюза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2288836" y="1026057"/>
            <a:ext cx="89236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043" y="934944"/>
            <a:ext cx="10695907" cy="56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99CB6B2-2A6C-4CD4-ABB9-07115478E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академическая мобильность 2022 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997180" y="234718"/>
            <a:ext cx="733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Карагандинский университет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Казпотребсоюза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1997180" y="895105"/>
            <a:ext cx="7406695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Кто может участвовать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бакалавры – 2-4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курсы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магистранты – 1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курс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GPA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 ниже 3.0</a:t>
            </a:r>
          </a:p>
          <a:p>
            <a:pPr>
              <a:spcAft>
                <a:spcPts val="12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докторанты – 1-2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курс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Финансовые условия: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бучение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осуществляется на бесплатной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основе.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асходы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проживание, медицинскую страховку и транспортные затраты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покрываются у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частниками самостоятельно.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Список документов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Резюме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Цветная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копия паспорта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Аттестат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или диплом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Учебный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 на академический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период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Фотография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Медицинская справка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канированные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копии документов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высылаются на e-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niokgau@mail.ru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затем e.shukusheva@keu.kz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guldana_tarpanova@mail.ru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338" y="37141"/>
            <a:ext cx="1962150" cy="196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553781" y="2636058"/>
            <a:ext cx="2485264" cy="3554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500" b="1" dirty="0" smtClean="0">
                <a:ln/>
                <a:solidFill>
                  <a:schemeClr val="accent4"/>
                </a:solidFill>
              </a:rPr>
              <a:t>Кафедра </a:t>
            </a:r>
            <a:r>
              <a:rPr lang="ru-RU" sz="1500" b="1" dirty="0">
                <a:ln/>
                <a:solidFill>
                  <a:schemeClr val="accent4"/>
                </a:solidFill>
              </a:rPr>
              <a:t>цифрового инжиниринга и IT аналитики </a:t>
            </a:r>
            <a:endParaRPr lang="ru-RU" sz="15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ru-RU" sz="1500" b="1" dirty="0" smtClean="0">
                <a:ln/>
                <a:solidFill>
                  <a:schemeClr val="accent5"/>
                </a:solidFill>
              </a:rPr>
              <a:t>Кафедра </a:t>
            </a:r>
            <a:r>
              <a:rPr lang="ru-RU" sz="1500" b="1" dirty="0">
                <a:ln/>
                <a:solidFill>
                  <a:schemeClr val="accent5"/>
                </a:solidFill>
              </a:rPr>
              <a:t>банковского менеджмента и </a:t>
            </a:r>
            <a:r>
              <a:rPr lang="ru-RU" sz="1500" b="1" dirty="0" smtClean="0">
                <a:ln/>
                <a:solidFill>
                  <a:schemeClr val="accent5"/>
                </a:solidFill>
              </a:rPr>
              <a:t>финансовых рынков</a:t>
            </a:r>
            <a:endParaRPr lang="en-US" sz="1500" b="1" dirty="0" smtClean="0">
              <a:ln/>
              <a:solidFill>
                <a:schemeClr val="accent5"/>
              </a:solidFill>
            </a:endParaRPr>
          </a:p>
          <a:p>
            <a:pPr algn="ctr"/>
            <a:r>
              <a:rPr lang="ru-RU" sz="1500" b="1" dirty="0">
                <a:ln/>
                <a:solidFill>
                  <a:schemeClr val="accent5"/>
                </a:solidFill>
              </a:rPr>
              <a:t>  </a:t>
            </a:r>
            <a:r>
              <a:rPr lang="ru-RU" sz="1500" b="1" dirty="0">
                <a:ln/>
                <a:solidFill>
                  <a:srgbClr val="FFC000"/>
                </a:solidFill>
              </a:rPr>
              <a:t>Кафедра экономики </a:t>
            </a:r>
            <a:endParaRPr lang="en-US" sz="1500" b="1" dirty="0" smtClean="0">
              <a:ln/>
              <a:solidFill>
                <a:srgbClr val="FFC000"/>
              </a:solidFill>
            </a:endParaRPr>
          </a:p>
          <a:p>
            <a:pPr algn="ctr"/>
            <a:r>
              <a:rPr lang="ru-RU" sz="1500" b="1" dirty="0" smtClean="0">
                <a:ln/>
                <a:solidFill>
                  <a:srgbClr val="FFC000"/>
                </a:solidFill>
              </a:rPr>
              <a:t>и предпринимательства</a:t>
            </a:r>
            <a:endParaRPr lang="en-US" sz="1500" b="1" dirty="0" smtClean="0">
              <a:ln/>
              <a:solidFill>
                <a:srgbClr val="FFC000"/>
              </a:solidFill>
            </a:endParaRPr>
          </a:p>
          <a:p>
            <a:pPr algn="ctr"/>
            <a:r>
              <a:rPr lang="ru-RU" sz="1500" b="1" dirty="0">
                <a:ln/>
                <a:solidFill>
                  <a:schemeClr val="accent5"/>
                </a:solidFill>
              </a:rPr>
              <a:t>Кафедра менеджмента </a:t>
            </a:r>
            <a:endParaRPr lang="en-US" sz="1500" b="1" dirty="0" smtClean="0">
              <a:ln/>
              <a:solidFill>
                <a:schemeClr val="accent5"/>
              </a:solidFill>
            </a:endParaRPr>
          </a:p>
          <a:p>
            <a:pPr algn="ctr"/>
            <a:r>
              <a:rPr lang="ru-RU" sz="1500" b="1" dirty="0" smtClean="0">
                <a:ln/>
                <a:solidFill>
                  <a:schemeClr val="accent5"/>
                </a:solidFill>
              </a:rPr>
              <a:t>и инноваций</a:t>
            </a:r>
            <a:endParaRPr lang="en-US" sz="1500" b="1" dirty="0" smtClean="0">
              <a:ln/>
              <a:solidFill>
                <a:schemeClr val="accent5"/>
              </a:solidFill>
            </a:endParaRPr>
          </a:p>
          <a:p>
            <a:pPr algn="ctr"/>
            <a:r>
              <a:rPr lang="ru-RU" sz="1500" b="1" dirty="0">
                <a:ln/>
                <a:solidFill>
                  <a:schemeClr val="accent4"/>
                </a:solidFill>
              </a:rPr>
              <a:t>Кафедра банковского менеджмента и финансовых </a:t>
            </a:r>
            <a:r>
              <a:rPr lang="ru-RU" sz="1500" b="1" dirty="0" smtClean="0">
                <a:ln/>
                <a:solidFill>
                  <a:schemeClr val="accent4"/>
                </a:solidFill>
              </a:rPr>
              <a:t>рынков</a:t>
            </a:r>
          </a:p>
          <a:p>
            <a:pPr algn="ctr"/>
            <a:r>
              <a:rPr lang="ru-RU" sz="1500" b="1" dirty="0" smtClean="0">
                <a:ln/>
                <a:solidFill>
                  <a:schemeClr val="accent5"/>
                </a:solidFill>
              </a:rPr>
              <a:t>Кафедра правового регулирования</a:t>
            </a:r>
            <a:endParaRPr lang="ru-RU" sz="1500" b="1" cap="none" spc="0" dirty="0">
              <a:ln/>
              <a:solidFill>
                <a:schemeClr val="accent5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0746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5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" y="0"/>
            <a:ext cx="12185903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658E8C-A0A0-4B65-83BA-742FB6D728B9}"/>
              </a:ext>
            </a:extLst>
          </p:cNvPr>
          <p:cNvSpPr txBox="1"/>
          <p:nvPr/>
        </p:nvSpPr>
        <p:spPr>
          <a:xfrm>
            <a:off x="2216" y="6581530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50200" y="12573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1493046" y="221331"/>
            <a:ext cx="5101935" cy="811411"/>
            <a:chOff x="1139554" y="250473"/>
            <a:chExt cx="3826451" cy="60855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39555" y="250473"/>
              <a:ext cx="3826450" cy="511175"/>
            </a:xfrm>
            <a:prstGeom prst="rect">
              <a:avLst/>
            </a:prstGeom>
            <a:solidFill>
              <a:srgbClr val="55AB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139554" y="347856"/>
              <a:ext cx="3717023" cy="511175"/>
            </a:xfrm>
            <a:prstGeom prst="rect">
              <a:avLst/>
            </a:prstGeom>
            <a:solidFill>
              <a:srgbClr val="A3D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1585728" y="419608"/>
            <a:ext cx="517590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1600" b="1" spc="5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Казахский национальный аграрный исследовательский университет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820" y="369045"/>
            <a:ext cx="629257" cy="649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6250" t="26543" r="17222" b="6790"/>
          <a:stretch/>
        </p:blipFill>
        <p:spPr>
          <a:xfrm>
            <a:off x="67953" y="1364386"/>
            <a:ext cx="7832576" cy="4415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6112" t="21234" r="19529" b="12100"/>
          <a:stretch/>
        </p:blipFill>
        <p:spPr>
          <a:xfrm>
            <a:off x="7046700" y="221331"/>
            <a:ext cx="4996563" cy="291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/>
          <a:srcRect l="16251" t="22346" r="17153" b="10247"/>
          <a:stretch/>
        </p:blipFill>
        <p:spPr>
          <a:xfrm>
            <a:off x="6761632" y="3429000"/>
            <a:ext cx="5164112" cy="294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2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5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" y="0"/>
            <a:ext cx="12185903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658E8C-A0A0-4B65-83BA-742FB6D728B9}"/>
              </a:ext>
            </a:extLst>
          </p:cNvPr>
          <p:cNvSpPr txBox="1"/>
          <p:nvPr/>
        </p:nvSpPr>
        <p:spPr>
          <a:xfrm>
            <a:off x="2216" y="6581530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50200" y="12573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1554185" y="306003"/>
            <a:ext cx="5101935" cy="811411"/>
            <a:chOff x="1139554" y="250473"/>
            <a:chExt cx="3826451" cy="60855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39555" y="250473"/>
              <a:ext cx="3826450" cy="511175"/>
            </a:xfrm>
            <a:prstGeom prst="rect">
              <a:avLst/>
            </a:prstGeom>
            <a:solidFill>
              <a:srgbClr val="55AB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139554" y="347856"/>
              <a:ext cx="3717023" cy="511175"/>
            </a:xfrm>
            <a:prstGeom prst="rect">
              <a:avLst/>
            </a:prstGeom>
            <a:solidFill>
              <a:srgbClr val="A3D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1554183" y="545615"/>
            <a:ext cx="517590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1600" b="1" spc="5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КазНАИУ – факультет Ветеринарии и </a:t>
            </a:r>
            <a:endParaRPr lang="ru-RU" sz="1600" b="1" spc="5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</a:pPr>
            <a:r>
              <a:rPr lang="ru-RU" sz="1600" b="1" spc="5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</a:t>
            </a:r>
            <a:r>
              <a:rPr lang="ru-RU" sz="1600" b="1" spc="5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микробиологии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9" r="14203"/>
          <a:stretch/>
        </p:blipFill>
        <p:spPr>
          <a:xfrm>
            <a:off x="1588963" y="1274422"/>
            <a:ext cx="3188463" cy="284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054" y="1764727"/>
            <a:ext cx="1458572" cy="259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429" y="1796271"/>
            <a:ext cx="1542297" cy="274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69" y="373736"/>
            <a:ext cx="1613811" cy="286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66" y="4188520"/>
            <a:ext cx="1279581" cy="227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5" y="129912"/>
            <a:ext cx="2813981" cy="158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54" y="1262273"/>
            <a:ext cx="1736693" cy="308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300" y="4062222"/>
            <a:ext cx="1346845" cy="2394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51" y="4897971"/>
            <a:ext cx="2760019" cy="155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3522" y="3545366"/>
            <a:ext cx="3514409" cy="197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481621" y="5615410"/>
            <a:ext cx="2980296" cy="9537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факультета работает учебно-методическая секция Республиканского учебно-методического совета МОН РК по направлению подготовки «Ветеринария»  по двух специальностям: «Ветеринарная медицина» и «Ветеринарная санитария»</a:t>
            </a:r>
            <a:endParaRPr lang="ru-RU" sz="9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55830" y="1291747"/>
            <a:ext cx="1600508" cy="5230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9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Декан факультета</a:t>
            </a:r>
          </a:p>
          <a:p>
            <a:r>
              <a:rPr lang="ru-RU" sz="9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Джанабекова</a:t>
            </a:r>
            <a:r>
              <a:rPr lang="ru-RU" sz="9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Гульмира</a:t>
            </a:r>
            <a:r>
              <a:rPr lang="ru-RU" sz="9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33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Кумискалиевна</a:t>
            </a:r>
            <a:endParaRPr lang="ru-RU" sz="9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45881" y="4228636"/>
            <a:ext cx="3658727" cy="10972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933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Кафедры факультета</a:t>
            </a:r>
            <a:endParaRPr lang="ru-RU" sz="933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33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Акушерство, хирургия и биотехнология воспроизводства животных</a:t>
            </a:r>
          </a:p>
          <a:p>
            <a:r>
              <a:rPr lang="ru-RU" sz="933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Клиническая ветеринарная медицина</a:t>
            </a:r>
          </a:p>
          <a:p>
            <a:r>
              <a:rPr lang="ru-RU" sz="933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Биологическая безопасность</a:t>
            </a:r>
          </a:p>
          <a:p>
            <a:r>
              <a:rPr lang="ru-RU" sz="933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Ветеринарная санитарная экспертиза и гигиена</a:t>
            </a:r>
          </a:p>
          <a:p>
            <a:r>
              <a:rPr lang="ru-RU" sz="933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Микробиология, вирусология и иммунология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академическая мобильность 2022 </a:t>
            </a:r>
          </a:p>
        </p:txBody>
      </p:sp>
    </p:spTree>
    <p:extLst>
      <p:ext uri="{BB962C8B-B14F-4D97-AF65-F5344CB8AC3E}">
        <p14:creationId xmlns:p14="http://schemas.microsoft.com/office/powerpoint/2010/main" val="270264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99CB6B2-2A6C-4CD4-ABB9-07115478E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" y="0"/>
            <a:ext cx="12185903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академическая мобильность 2022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666875" y="670264"/>
            <a:ext cx="5585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Ташкентский государственный аграрный университет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8292480" y="1179416"/>
            <a:ext cx="2968559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Ташкентском государственном аграрном университете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функционируют 3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филиала:</a:t>
            </a:r>
          </a:p>
          <a:p>
            <a:pPr>
              <a:spcAft>
                <a:spcPts val="1200"/>
              </a:spcAft>
            </a:pP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Нукусский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– с 2003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Термезский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– с 2017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Самаркандский – с 2020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  <a:p>
            <a:pPr>
              <a:spcAft>
                <a:spcPts val="1200"/>
              </a:spcAft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Андижанский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институт сельского хозяйства и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агротехнологий</a:t>
            </a:r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5 центров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по развитию семеноводства</a:t>
            </a:r>
          </a:p>
          <a:p>
            <a:pPr>
              <a:spcAft>
                <a:spcPts val="1200"/>
              </a:spcAft>
            </a:pP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Центр тестирования сортов сельскохозяйственных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</a:t>
            </a:r>
          </a:p>
          <a:p>
            <a:pPr>
              <a:spcAft>
                <a:spcPts val="1200"/>
              </a:spcAft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агропромышленности</a:t>
            </a:r>
            <a:endParaRPr lang="ru-RU" sz="1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Аналитический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центр качества, состава и </a:t>
            </a:r>
            <a:r>
              <a:rPr lang="ru-RU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репозитории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почв и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др</a:t>
            </a:r>
            <a:endParaRPr lang="ru-R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53781" y="2636058"/>
            <a:ext cx="248526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1400" b="1" cap="none" spc="0" dirty="0">
              <a:ln/>
              <a:solidFill>
                <a:schemeClr val="accent5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6" t="19336" r="17933" b="21380"/>
          <a:stretch/>
        </p:blipFill>
        <p:spPr>
          <a:xfrm>
            <a:off x="1993960" y="1849308"/>
            <a:ext cx="5367559" cy="402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ToshDAU-logo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29707" y="509525"/>
            <a:ext cx="1339783" cy="133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46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4" y="480841"/>
            <a:ext cx="11433777" cy="6431500"/>
          </a:xfrm>
          <a:prstGeom prst="rect">
            <a:avLst/>
          </a:prstGeom>
        </p:spPr>
      </p:pic>
      <p:sp>
        <p:nvSpPr>
          <p:cNvPr id="163" name="Google Shape;163;p3"/>
          <p:cNvSpPr/>
          <p:nvPr/>
        </p:nvSpPr>
        <p:spPr>
          <a:xfrm>
            <a:off x="3176" y="6550375"/>
            <a:ext cx="12188825" cy="312000"/>
          </a:xfrm>
          <a:prstGeom prst="rect">
            <a:avLst/>
          </a:prstGeom>
          <a:solidFill>
            <a:srgbClr val="D5DDD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11972597" y="6689908"/>
            <a:ext cx="180075" cy="177609"/>
          </a:xfrm>
          <a:custGeom>
            <a:avLst/>
            <a:gdLst/>
            <a:ahLst/>
            <a:cxnLst/>
            <a:rect l="l" t="t" r="r" b="b"/>
            <a:pathLst>
              <a:path w="434578" h="428626" extrusionOk="0">
                <a:moveTo>
                  <a:pt x="0" y="428626"/>
                </a:moveTo>
                <a:lnTo>
                  <a:pt x="434578" y="0"/>
                </a:lnTo>
                <a:cubicBezTo>
                  <a:pt x="433387" y="142875"/>
                  <a:pt x="432197" y="285751"/>
                  <a:pt x="431006" y="428626"/>
                </a:cubicBezTo>
                <a:lnTo>
                  <a:pt x="0" y="428626"/>
                </a:lnTo>
                <a:close/>
              </a:path>
            </a:pathLst>
          </a:custGeom>
          <a:solidFill>
            <a:srgbClr val="53C47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11193541" y="6085379"/>
            <a:ext cx="1008000" cy="952456"/>
          </a:xfrm>
          <a:custGeom>
            <a:avLst/>
            <a:gdLst/>
            <a:ahLst/>
            <a:cxnLst/>
            <a:rect l="l" t="t" r="r" b="b"/>
            <a:pathLst>
              <a:path w="1183376" h="1179530" extrusionOk="0">
                <a:moveTo>
                  <a:pt x="1183249" y="0"/>
                </a:moveTo>
                <a:cubicBezTo>
                  <a:pt x="1184639" y="329732"/>
                  <a:pt x="1174234" y="639803"/>
                  <a:pt x="1175624" y="969535"/>
                </a:cubicBezTo>
                <a:lnTo>
                  <a:pt x="947951" y="1177808"/>
                </a:lnTo>
                <a:lnTo>
                  <a:pt x="0" y="1179530"/>
                </a:lnTo>
                <a:lnTo>
                  <a:pt x="1183249" y="0"/>
                </a:lnTo>
                <a:close/>
              </a:path>
            </a:pathLst>
          </a:custGeom>
          <a:solidFill>
            <a:srgbClr val="20883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"/>
          <p:cNvSpPr txBox="1"/>
          <p:nvPr/>
        </p:nvSpPr>
        <p:spPr>
          <a:xfrm>
            <a:off x="707763" y="6533758"/>
            <a:ext cx="1547736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ru-RU" sz="1467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http://kubsau.ru</a:t>
            </a:r>
            <a:endParaRPr sz="1467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192245" y="6555104"/>
            <a:ext cx="516956" cy="327971"/>
          </a:xfrm>
          <a:custGeom>
            <a:avLst/>
            <a:gdLst/>
            <a:ahLst/>
            <a:cxnLst/>
            <a:rect l="l" t="t" r="r" b="b"/>
            <a:pathLst>
              <a:path w="582005" h="369237" extrusionOk="0">
                <a:moveTo>
                  <a:pt x="403125" y="599"/>
                </a:moveTo>
                <a:lnTo>
                  <a:pt x="582005" y="0"/>
                </a:lnTo>
                <a:lnTo>
                  <a:pt x="192120" y="367514"/>
                </a:lnTo>
                <a:lnTo>
                  <a:pt x="0" y="369237"/>
                </a:lnTo>
                <a:lnTo>
                  <a:pt x="403125" y="59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57" y="-515733"/>
            <a:ext cx="12756795" cy="1281569"/>
            <a:chOff x="2593" y="-386800"/>
            <a:chExt cx="9567596" cy="961177"/>
          </a:xfrm>
        </p:grpSpPr>
        <p:grpSp>
          <p:nvGrpSpPr>
            <p:cNvPr id="152" name="Google Shape;152;p3"/>
            <p:cNvGrpSpPr/>
            <p:nvPr/>
          </p:nvGrpSpPr>
          <p:grpSpPr>
            <a:xfrm>
              <a:off x="995155" y="-386800"/>
              <a:ext cx="8575034" cy="919057"/>
              <a:chOff x="-371872" y="306037"/>
              <a:chExt cx="8575034" cy="919057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51316" y="694975"/>
                <a:ext cx="6648067" cy="317921"/>
              </a:xfrm>
              <a:custGeom>
                <a:avLst/>
                <a:gdLst/>
                <a:ahLst/>
                <a:cxnLst/>
                <a:rect l="l" t="t" r="r" b="b"/>
                <a:pathLst>
                  <a:path w="6153117" h="317921" extrusionOk="0">
                    <a:moveTo>
                      <a:pt x="276383" y="292"/>
                    </a:moveTo>
                    <a:lnTo>
                      <a:pt x="6153117" y="0"/>
                    </a:lnTo>
                    <a:lnTo>
                      <a:pt x="5832953" y="317921"/>
                    </a:lnTo>
                    <a:lnTo>
                      <a:pt x="0" y="309444"/>
                    </a:lnTo>
                    <a:lnTo>
                      <a:pt x="276383" y="292"/>
                    </a:lnTo>
                    <a:close/>
                  </a:path>
                </a:pathLst>
              </a:custGeom>
              <a:solidFill>
                <a:srgbClr val="D5DDD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4" name="Google Shape;154;p3"/>
              <p:cNvGrpSpPr/>
              <p:nvPr/>
            </p:nvGrpSpPr>
            <p:grpSpPr>
              <a:xfrm>
                <a:off x="6654553" y="306037"/>
                <a:ext cx="1548609" cy="919057"/>
                <a:chOff x="7298849" y="-642704"/>
                <a:chExt cx="2557078" cy="1517559"/>
              </a:xfrm>
            </p:grpSpPr>
            <p:sp>
              <p:nvSpPr>
                <p:cNvPr id="155" name="Google Shape;155;p3"/>
                <p:cNvSpPr/>
                <p:nvPr/>
              </p:nvSpPr>
              <p:spPr>
                <a:xfrm>
                  <a:off x="7864230" y="-3571"/>
                  <a:ext cx="1142761" cy="340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93" h="314070" extrusionOk="0">
                      <a:moveTo>
                        <a:pt x="315302" y="597"/>
                      </a:moveTo>
                      <a:lnTo>
                        <a:pt x="998193" y="0"/>
                      </a:lnTo>
                      <a:lnTo>
                        <a:pt x="682891" y="312347"/>
                      </a:lnTo>
                      <a:lnTo>
                        <a:pt x="0" y="314070"/>
                      </a:lnTo>
                      <a:lnTo>
                        <a:pt x="315302" y="597"/>
                      </a:lnTo>
                      <a:close/>
                    </a:path>
                  </a:pathLst>
                </a:custGeom>
                <a:solidFill>
                  <a:srgbClr val="8296B0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7525710" y="-3571"/>
                  <a:ext cx="1136307" cy="87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305" h="878425" extrusionOk="0">
                      <a:moveTo>
                        <a:pt x="884420" y="597"/>
                      </a:moveTo>
                      <a:lnTo>
                        <a:pt x="1136305" y="0"/>
                      </a:lnTo>
                      <a:lnTo>
                        <a:pt x="263790" y="876703"/>
                      </a:lnTo>
                      <a:lnTo>
                        <a:pt x="0" y="878425"/>
                      </a:lnTo>
                      <a:lnTo>
                        <a:pt x="884420" y="597"/>
                      </a:lnTo>
                      <a:close/>
                    </a:path>
                  </a:pathLst>
                </a:custGeom>
                <a:solidFill>
                  <a:srgbClr val="42817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213211" y="-642704"/>
                  <a:ext cx="1642716" cy="135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712" h="1352548" extrusionOk="0">
                      <a:moveTo>
                        <a:pt x="0" y="1348793"/>
                      </a:moveTo>
                      <a:lnTo>
                        <a:pt x="1360884" y="0"/>
                      </a:lnTo>
                      <a:lnTo>
                        <a:pt x="1640680" y="1005"/>
                      </a:lnTo>
                      <a:cubicBezTo>
                        <a:pt x="1641357" y="219744"/>
                        <a:pt x="1642035" y="438484"/>
                        <a:pt x="1642712" y="657223"/>
                      </a:cubicBezTo>
                      <a:lnTo>
                        <a:pt x="929036" y="1352548"/>
                      </a:lnTo>
                      <a:lnTo>
                        <a:pt x="0" y="1348793"/>
                      </a:lnTo>
                      <a:close/>
                    </a:path>
                  </a:pathLst>
                </a:custGeom>
                <a:solidFill>
                  <a:srgbClr val="53C47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7298849" y="-8618"/>
                  <a:ext cx="744012" cy="53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09" h="533093" extrusionOk="0">
                      <a:moveTo>
                        <a:pt x="544512" y="0"/>
                      </a:moveTo>
                      <a:lnTo>
                        <a:pt x="744009" y="1784"/>
                      </a:lnTo>
                      <a:lnTo>
                        <a:pt x="206532" y="533093"/>
                      </a:lnTo>
                      <a:lnTo>
                        <a:pt x="0" y="532439"/>
                      </a:lnTo>
                      <a:lnTo>
                        <a:pt x="544512" y="0"/>
                      </a:lnTo>
                      <a:close/>
                    </a:path>
                  </a:pathLst>
                </a:custGeom>
                <a:solidFill>
                  <a:srgbClr val="A3D35B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0" name="Google Shape;160;p3"/>
              <p:cNvSpPr/>
              <p:nvPr/>
            </p:nvSpPr>
            <p:spPr>
              <a:xfrm>
                <a:off x="-371872" y="688943"/>
                <a:ext cx="583609" cy="483004"/>
              </a:xfrm>
              <a:custGeom>
                <a:avLst/>
                <a:gdLst/>
                <a:ahLst/>
                <a:cxnLst/>
                <a:rect l="l" t="t" r="r" b="b"/>
                <a:pathLst>
                  <a:path w="951700" h="787641" extrusionOk="0">
                    <a:moveTo>
                      <a:pt x="751230" y="598"/>
                    </a:moveTo>
                    <a:lnTo>
                      <a:pt x="951700" y="0"/>
                    </a:lnTo>
                    <a:lnTo>
                      <a:pt x="211099" y="781143"/>
                    </a:lnTo>
                    <a:lnTo>
                      <a:pt x="0" y="787641"/>
                    </a:lnTo>
                    <a:lnTo>
                      <a:pt x="751230" y="598"/>
                    </a:lnTo>
                    <a:close/>
                  </a:path>
                </a:pathLst>
              </a:custGeom>
              <a:solidFill>
                <a:srgbClr val="53C47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45807" y="690002"/>
                <a:ext cx="625010" cy="316489"/>
              </a:xfrm>
              <a:custGeom>
                <a:avLst/>
                <a:gdLst/>
                <a:ahLst/>
                <a:cxnLst/>
                <a:rect l="l" t="t" r="r" b="b"/>
                <a:pathLst>
                  <a:path w="1032024" h="522590" extrusionOk="0">
                    <a:moveTo>
                      <a:pt x="496475" y="0"/>
                    </a:moveTo>
                    <a:lnTo>
                      <a:pt x="1032024" y="3439"/>
                    </a:lnTo>
                    <a:lnTo>
                      <a:pt x="513989" y="522590"/>
                    </a:lnTo>
                    <a:lnTo>
                      <a:pt x="0" y="521015"/>
                    </a:lnTo>
                    <a:lnTo>
                      <a:pt x="496475" y="0"/>
                    </a:lnTo>
                    <a:close/>
                  </a:path>
                </a:pathLst>
              </a:custGeom>
              <a:solidFill>
                <a:srgbClr val="22853B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2593" y="-1674"/>
              <a:ext cx="1403106" cy="576051"/>
              <a:chOff x="792816" y="-1"/>
              <a:chExt cx="1154427" cy="473955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792816" y="-1"/>
                <a:ext cx="693443" cy="4739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 rot="10800000" flipH="1">
                <a:off x="1484459" y="-1"/>
                <a:ext cx="462784" cy="473954"/>
              </a:xfrm>
              <a:prstGeom prst="rtTriangl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10803602" y="6546295"/>
            <a:ext cx="931956" cy="515643"/>
            <a:chOff x="8124823" y="4902347"/>
            <a:chExt cx="698967" cy="386732"/>
          </a:xfrm>
        </p:grpSpPr>
        <p:sp>
          <p:nvSpPr>
            <p:cNvPr id="165" name="Google Shape;165;p3"/>
            <p:cNvSpPr/>
            <p:nvPr/>
          </p:nvSpPr>
          <p:spPr>
            <a:xfrm>
              <a:off x="8165687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53C47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8124823" y="4902347"/>
              <a:ext cx="594000" cy="386732"/>
            </a:xfrm>
            <a:custGeom>
              <a:avLst/>
              <a:gdLst/>
              <a:ahLst/>
              <a:cxnLst/>
              <a:rect l="l" t="t" r="r" b="b"/>
              <a:pathLst>
                <a:path w="912184" h="638577" extrusionOk="0">
                  <a:moveTo>
                    <a:pt x="660299" y="596"/>
                  </a:moveTo>
                  <a:lnTo>
                    <a:pt x="912184" y="0"/>
                  </a:lnTo>
                  <a:lnTo>
                    <a:pt x="275588" y="636853"/>
                  </a:lnTo>
                  <a:lnTo>
                    <a:pt x="0" y="638576"/>
                  </a:lnTo>
                  <a:lnTo>
                    <a:pt x="660299" y="596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65;p3"/>
            <p:cNvSpPr/>
            <p:nvPr/>
          </p:nvSpPr>
          <p:spPr>
            <a:xfrm>
              <a:off x="8436073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20883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2" name="Рисунок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8" y="128031"/>
            <a:ext cx="845435" cy="4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академическая мобильность 2022 </a:t>
            </a: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1493043" y="1"/>
            <a:ext cx="10577038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гранты в Китай правительственная стипендия (Магистратура,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спирантура)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Китай – это  очень высокий уровень образовательной системы.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Китай – это  сочетание древнейшей культуры и высокотехнологичной современности.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Китай- это новые знакомства и языковая практика не только китайского, но и английского языка (студенты из более чем 60 стран мира, включая Европу, Америку, Азию).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Документы (наличие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загран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паспорта, его копия, заявка на стипендию, план исследования  нотариально заваренный документ об образовании, академическая справка, 2 рекомендательных письма, медицинская справка).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5" y="5084674"/>
            <a:ext cx="2619375" cy="1781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35" y="5084674"/>
            <a:ext cx="2524125" cy="1809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" y="5085377"/>
            <a:ext cx="2571750" cy="1781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10" y="5084674"/>
            <a:ext cx="2447925" cy="17818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60" y="5084674"/>
            <a:ext cx="2143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751989"/>
            <a:ext cx="1120148" cy="54077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7C5C0A1-9023-4750-A84B-334544753D3E}"/>
              </a:ext>
            </a:extLst>
          </p:cNvPr>
          <p:cNvSpPr/>
          <p:nvPr/>
        </p:nvSpPr>
        <p:spPr>
          <a:xfrm>
            <a:off x="3049" y="-9527"/>
            <a:ext cx="12188951" cy="68787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1000"/>
                </a:schemeClr>
              </a:gs>
              <a:gs pos="50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A55AC9B-043C-40FF-9DAE-64B047F7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1197"/>
            <a:ext cx="12185903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25421F48-47E1-4401-B305-F317870A7825}"/>
              </a:ext>
            </a:extLst>
          </p:cNvPr>
          <p:cNvGrpSpPr/>
          <p:nvPr/>
        </p:nvGrpSpPr>
        <p:grpSpPr>
          <a:xfrm>
            <a:off x="147638" y="145256"/>
            <a:ext cx="814387" cy="461963"/>
            <a:chOff x="147638" y="145256"/>
            <a:chExt cx="814387" cy="461963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EB5AB923-77B2-4600-A05C-5CC34B6F64EB}"/>
                </a:ext>
              </a:extLst>
            </p:cNvPr>
            <p:cNvSpPr/>
            <p:nvPr/>
          </p:nvSpPr>
          <p:spPr>
            <a:xfrm>
              <a:off x="147638" y="145256"/>
              <a:ext cx="814387" cy="461963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6DBACA27-0626-4B34-A333-138191CF0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90" y="202829"/>
              <a:ext cx="594576" cy="32277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Чурянина Дарья Андреевна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043" y="-9527"/>
            <a:ext cx="10681054" cy="686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47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751989"/>
            <a:ext cx="1120148" cy="54077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7C5C0A1-9023-4750-A84B-334544753D3E}"/>
              </a:ext>
            </a:extLst>
          </p:cNvPr>
          <p:cNvSpPr/>
          <p:nvPr/>
        </p:nvSpPr>
        <p:spPr>
          <a:xfrm>
            <a:off x="3049" y="-9527"/>
            <a:ext cx="12188951" cy="68787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1000"/>
                </a:schemeClr>
              </a:gs>
              <a:gs pos="50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A55AC9B-043C-40FF-9DAE-64B047F7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1197"/>
            <a:ext cx="12185903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25421F48-47E1-4401-B305-F317870A7825}"/>
              </a:ext>
            </a:extLst>
          </p:cNvPr>
          <p:cNvGrpSpPr/>
          <p:nvPr/>
        </p:nvGrpSpPr>
        <p:grpSpPr>
          <a:xfrm>
            <a:off x="147638" y="145256"/>
            <a:ext cx="814387" cy="461963"/>
            <a:chOff x="147638" y="145256"/>
            <a:chExt cx="814387" cy="461963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EB5AB923-77B2-4600-A05C-5CC34B6F64EB}"/>
                </a:ext>
              </a:extLst>
            </p:cNvPr>
            <p:cNvSpPr/>
            <p:nvPr/>
          </p:nvSpPr>
          <p:spPr>
            <a:xfrm>
              <a:off x="147638" y="145256"/>
              <a:ext cx="814387" cy="461963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6DBACA27-0626-4B34-A333-138191CF0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90" y="202829"/>
              <a:ext cx="594576" cy="32277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Чурянина Дарья Андреевна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043" y="11197"/>
            <a:ext cx="10690312" cy="684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69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</p:spPr>
      </p:pic>
      <p:sp>
        <p:nvSpPr>
          <p:cNvPr id="163" name="Google Shape;163;p3"/>
          <p:cNvSpPr/>
          <p:nvPr/>
        </p:nvSpPr>
        <p:spPr>
          <a:xfrm>
            <a:off x="3176" y="6550375"/>
            <a:ext cx="12188825" cy="312000"/>
          </a:xfrm>
          <a:prstGeom prst="rect">
            <a:avLst/>
          </a:prstGeom>
          <a:solidFill>
            <a:srgbClr val="D5DDD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11972597" y="6689908"/>
            <a:ext cx="180075" cy="177609"/>
          </a:xfrm>
          <a:custGeom>
            <a:avLst/>
            <a:gdLst/>
            <a:ahLst/>
            <a:cxnLst/>
            <a:rect l="l" t="t" r="r" b="b"/>
            <a:pathLst>
              <a:path w="434578" h="428626" extrusionOk="0">
                <a:moveTo>
                  <a:pt x="0" y="428626"/>
                </a:moveTo>
                <a:lnTo>
                  <a:pt x="434578" y="0"/>
                </a:lnTo>
                <a:cubicBezTo>
                  <a:pt x="433387" y="142875"/>
                  <a:pt x="432197" y="285751"/>
                  <a:pt x="431006" y="428626"/>
                </a:cubicBezTo>
                <a:lnTo>
                  <a:pt x="0" y="428626"/>
                </a:lnTo>
                <a:close/>
              </a:path>
            </a:pathLst>
          </a:custGeom>
          <a:solidFill>
            <a:srgbClr val="53C47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11193541" y="6085379"/>
            <a:ext cx="1008000" cy="952456"/>
          </a:xfrm>
          <a:custGeom>
            <a:avLst/>
            <a:gdLst/>
            <a:ahLst/>
            <a:cxnLst/>
            <a:rect l="l" t="t" r="r" b="b"/>
            <a:pathLst>
              <a:path w="1183376" h="1179530" extrusionOk="0">
                <a:moveTo>
                  <a:pt x="1183249" y="0"/>
                </a:moveTo>
                <a:cubicBezTo>
                  <a:pt x="1184639" y="329732"/>
                  <a:pt x="1174234" y="639803"/>
                  <a:pt x="1175624" y="969535"/>
                </a:cubicBezTo>
                <a:lnTo>
                  <a:pt x="947951" y="1177808"/>
                </a:lnTo>
                <a:lnTo>
                  <a:pt x="0" y="1179530"/>
                </a:lnTo>
                <a:lnTo>
                  <a:pt x="1183249" y="0"/>
                </a:lnTo>
                <a:close/>
              </a:path>
            </a:pathLst>
          </a:custGeom>
          <a:solidFill>
            <a:srgbClr val="20883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"/>
          <p:cNvSpPr txBox="1"/>
          <p:nvPr/>
        </p:nvSpPr>
        <p:spPr>
          <a:xfrm>
            <a:off x="707763" y="6533758"/>
            <a:ext cx="1547736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ru-RU" sz="1467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http://kubsau.ru</a:t>
            </a:r>
            <a:endParaRPr sz="1467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192245" y="6555104"/>
            <a:ext cx="516956" cy="327971"/>
          </a:xfrm>
          <a:custGeom>
            <a:avLst/>
            <a:gdLst/>
            <a:ahLst/>
            <a:cxnLst/>
            <a:rect l="l" t="t" r="r" b="b"/>
            <a:pathLst>
              <a:path w="582005" h="369237" extrusionOk="0">
                <a:moveTo>
                  <a:pt x="403125" y="599"/>
                </a:moveTo>
                <a:lnTo>
                  <a:pt x="582005" y="0"/>
                </a:lnTo>
                <a:lnTo>
                  <a:pt x="192120" y="367514"/>
                </a:lnTo>
                <a:lnTo>
                  <a:pt x="0" y="369237"/>
                </a:lnTo>
                <a:lnTo>
                  <a:pt x="403125" y="59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57" y="-515733"/>
            <a:ext cx="12756795" cy="1281569"/>
            <a:chOff x="2593" y="-386800"/>
            <a:chExt cx="9567596" cy="961177"/>
          </a:xfrm>
        </p:grpSpPr>
        <p:grpSp>
          <p:nvGrpSpPr>
            <p:cNvPr id="152" name="Google Shape;152;p3"/>
            <p:cNvGrpSpPr/>
            <p:nvPr/>
          </p:nvGrpSpPr>
          <p:grpSpPr>
            <a:xfrm>
              <a:off x="995155" y="-386800"/>
              <a:ext cx="8575034" cy="919057"/>
              <a:chOff x="-371872" y="306037"/>
              <a:chExt cx="8575034" cy="919057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51316" y="694975"/>
                <a:ext cx="6648067" cy="317921"/>
              </a:xfrm>
              <a:custGeom>
                <a:avLst/>
                <a:gdLst/>
                <a:ahLst/>
                <a:cxnLst/>
                <a:rect l="l" t="t" r="r" b="b"/>
                <a:pathLst>
                  <a:path w="6153117" h="317921" extrusionOk="0">
                    <a:moveTo>
                      <a:pt x="276383" y="292"/>
                    </a:moveTo>
                    <a:lnTo>
                      <a:pt x="6153117" y="0"/>
                    </a:lnTo>
                    <a:lnTo>
                      <a:pt x="5832953" y="317921"/>
                    </a:lnTo>
                    <a:lnTo>
                      <a:pt x="0" y="309444"/>
                    </a:lnTo>
                    <a:lnTo>
                      <a:pt x="276383" y="292"/>
                    </a:lnTo>
                    <a:close/>
                  </a:path>
                </a:pathLst>
              </a:custGeom>
              <a:solidFill>
                <a:srgbClr val="D5DDD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4" name="Google Shape;154;p3"/>
              <p:cNvGrpSpPr/>
              <p:nvPr/>
            </p:nvGrpSpPr>
            <p:grpSpPr>
              <a:xfrm>
                <a:off x="6654553" y="306037"/>
                <a:ext cx="1548609" cy="919057"/>
                <a:chOff x="7298849" y="-642704"/>
                <a:chExt cx="2557078" cy="1517559"/>
              </a:xfrm>
            </p:grpSpPr>
            <p:sp>
              <p:nvSpPr>
                <p:cNvPr id="155" name="Google Shape;155;p3"/>
                <p:cNvSpPr/>
                <p:nvPr/>
              </p:nvSpPr>
              <p:spPr>
                <a:xfrm>
                  <a:off x="7864230" y="-3571"/>
                  <a:ext cx="1142761" cy="340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93" h="314070" extrusionOk="0">
                      <a:moveTo>
                        <a:pt x="315302" y="597"/>
                      </a:moveTo>
                      <a:lnTo>
                        <a:pt x="998193" y="0"/>
                      </a:lnTo>
                      <a:lnTo>
                        <a:pt x="682891" y="312347"/>
                      </a:lnTo>
                      <a:lnTo>
                        <a:pt x="0" y="314070"/>
                      </a:lnTo>
                      <a:lnTo>
                        <a:pt x="315302" y="597"/>
                      </a:lnTo>
                      <a:close/>
                    </a:path>
                  </a:pathLst>
                </a:custGeom>
                <a:solidFill>
                  <a:srgbClr val="8296B0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7525710" y="-3571"/>
                  <a:ext cx="1136307" cy="87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305" h="878425" extrusionOk="0">
                      <a:moveTo>
                        <a:pt x="884420" y="597"/>
                      </a:moveTo>
                      <a:lnTo>
                        <a:pt x="1136305" y="0"/>
                      </a:lnTo>
                      <a:lnTo>
                        <a:pt x="263790" y="876703"/>
                      </a:lnTo>
                      <a:lnTo>
                        <a:pt x="0" y="878425"/>
                      </a:lnTo>
                      <a:lnTo>
                        <a:pt x="884420" y="597"/>
                      </a:lnTo>
                      <a:close/>
                    </a:path>
                  </a:pathLst>
                </a:custGeom>
                <a:solidFill>
                  <a:srgbClr val="42817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213211" y="-642704"/>
                  <a:ext cx="1642716" cy="135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712" h="1352548" extrusionOk="0">
                      <a:moveTo>
                        <a:pt x="0" y="1348793"/>
                      </a:moveTo>
                      <a:lnTo>
                        <a:pt x="1360884" y="0"/>
                      </a:lnTo>
                      <a:lnTo>
                        <a:pt x="1640680" y="1005"/>
                      </a:lnTo>
                      <a:cubicBezTo>
                        <a:pt x="1641357" y="219744"/>
                        <a:pt x="1642035" y="438484"/>
                        <a:pt x="1642712" y="657223"/>
                      </a:cubicBezTo>
                      <a:lnTo>
                        <a:pt x="929036" y="1352548"/>
                      </a:lnTo>
                      <a:lnTo>
                        <a:pt x="0" y="1348793"/>
                      </a:lnTo>
                      <a:close/>
                    </a:path>
                  </a:pathLst>
                </a:custGeom>
                <a:solidFill>
                  <a:srgbClr val="53C47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7298849" y="-8618"/>
                  <a:ext cx="744012" cy="53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09" h="533093" extrusionOk="0">
                      <a:moveTo>
                        <a:pt x="544512" y="0"/>
                      </a:moveTo>
                      <a:lnTo>
                        <a:pt x="744009" y="1784"/>
                      </a:lnTo>
                      <a:lnTo>
                        <a:pt x="206532" y="533093"/>
                      </a:lnTo>
                      <a:lnTo>
                        <a:pt x="0" y="532439"/>
                      </a:lnTo>
                      <a:lnTo>
                        <a:pt x="544512" y="0"/>
                      </a:lnTo>
                      <a:close/>
                    </a:path>
                  </a:pathLst>
                </a:custGeom>
                <a:solidFill>
                  <a:srgbClr val="A3D35B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0" name="Google Shape;160;p3"/>
              <p:cNvSpPr/>
              <p:nvPr/>
            </p:nvSpPr>
            <p:spPr>
              <a:xfrm>
                <a:off x="-371872" y="688943"/>
                <a:ext cx="583609" cy="483004"/>
              </a:xfrm>
              <a:custGeom>
                <a:avLst/>
                <a:gdLst/>
                <a:ahLst/>
                <a:cxnLst/>
                <a:rect l="l" t="t" r="r" b="b"/>
                <a:pathLst>
                  <a:path w="951700" h="787641" extrusionOk="0">
                    <a:moveTo>
                      <a:pt x="751230" y="598"/>
                    </a:moveTo>
                    <a:lnTo>
                      <a:pt x="951700" y="0"/>
                    </a:lnTo>
                    <a:lnTo>
                      <a:pt x="211099" y="781143"/>
                    </a:lnTo>
                    <a:lnTo>
                      <a:pt x="0" y="787641"/>
                    </a:lnTo>
                    <a:lnTo>
                      <a:pt x="751230" y="598"/>
                    </a:lnTo>
                    <a:close/>
                  </a:path>
                </a:pathLst>
              </a:custGeom>
              <a:solidFill>
                <a:srgbClr val="53C47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45807" y="690002"/>
                <a:ext cx="625010" cy="316489"/>
              </a:xfrm>
              <a:custGeom>
                <a:avLst/>
                <a:gdLst/>
                <a:ahLst/>
                <a:cxnLst/>
                <a:rect l="l" t="t" r="r" b="b"/>
                <a:pathLst>
                  <a:path w="1032024" h="522590" extrusionOk="0">
                    <a:moveTo>
                      <a:pt x="496475" y="0"/>
                    </a:moveTo>
                    <a:lnTo>
                      <a:pt x="1032024" y="3439"/>
                    </a:lnTo>
                    <a:lnTo>
                      <a:pt x="513989" y="522590"/>
                    </a:lnTo>
                    <a:lnTo>
                      <a:pt x="0" y="521015"/>
                    </a:lnTo>
                    <a:lnTo>
                      <a:pt x="496475" y="0"/>
                    </a:lnTo>
                    <a:close/>
                  </a:path>
                </a:pathLst>
              </a:custGeom>
              <a:solidFill>
                <a:srgbClr val="22853B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2593" y="-1674"/>
              <a:ext cx="1403106" cy="576051"/>
              <a:chOff x="792816" y="-1"/>
              <a:chExt cx="1154427" cy="473955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792816" y="-1"/>
                <a:ext cx="693443" cy="4739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 rot="10800000" flipH="1">
                <a:off x="1484459" y="-1"/>
                <a:ext cx="462784" cy="473954"/>
              </a:xfrm>
              <a:prstGeom prst="rtTriangl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10803602" y="6546295"/>
            <a:ext cx="931956" cy="515643"/>
            <a:chOff x="8124823" y="4902347"/>
            <a:chExt cx="698967" cy="386732"/>
          </a:xfrm>
        </p:grpSpPr>
        <p:sp>
          <p:nvSpPr>
            <p:cNvPr id="165" name="Google Shape;165;p3"/>
            <p:cNvSpPr/>
            <p:nvPr/>
          </p:nvSpPr>
          <p:spPr>
            <a:xfrm>
              <a:off x="8165687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53C47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8124823" y="4902347"/>
              <a:ext cx="594000" cy="386732"/>
            </a:xfrm>
            <a:custGeom>
              <a:avLst/>
              <a:gdLst/>
              <a:ahLst/>
              <a:cxnLst/>
              <a:rect l="l" t="t" r="r" b="b"/>
              <a:pathLst>
                <a:path w="912184" h="638577" extrusionOk="0">
                  <a:moveTo>
                    <a:pt x="660299" y="596"/>
                  </a:moveTo>
                  <a:lnTo>
                    <a:pt x="912184" y="0"/>
                  </a:lnTo>
                  <a:lnTo>
                    <a:pt x="275588" y="636853"/>
                  </a:lnTo>
                  <a:lnTo>
                    <a:pt x="0" y="638576"/>
                  </a:lnTo>
                  <a:lnTo>
                    <a:pt x="660299" y="596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65;p3"/>
            <p:cNvSpPr/>
            <p:nvPr/>
          </p:nvSpPr>
          <p:spPr>
            <a:xfrm>
              <a:off x="8436073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20883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2" name="Рисунок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8" y="128031"/>
            <a:ext cx="845435" cy="4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5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/>
          <p:nvPr/>
        </p:nvSpPr>
        <p:spPr>
          <a:xfrm>
            <a:off x="3176" y="6550375"/>
            <a:ext cx="12188825" cy="312000"/>
          </a:xfrm>
          <a:prstGeom prst="rect">
            <a:avLst/>
          </a:prstGeom>
          <a:solidFill>
            <a:srgbClr val="D5DDD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11972597" y="6689908"/>
            <a:ext cx="180075" cy="177609"/>
          </a:xfrm>
          <a:custGeom>
            <a:avLst/>
            <a:gdLst/>
            <a:ahLst/>
            <a:cxnLst/>
            <a:rect l="l" t="t" r="r" b="b"/>
            <a:pathLst>
              <a:path w="434578" h="428626" extrusionOk="0">
                <a:moveTo>
                  <a:pt x="0" y="428626"/>
                </a:moveTo>
                <a:lnTo>
                  <a:pt x="434578" y="0"/>
                </a:lnTo>
                <a:cubicBezTo>
                  <a:pt x="433387" y="142875"/>
                  <a:pt x="432197" y="285751"/>
                  <a:pt x="431006" y="428626"/>
                </a:cubicBezTo>
                <a:lnTo>
                  <a:pt x="0" y="428626"/>
                </a:lnTo>
                <a:close/>
              </a:path>
            </a:pathLst>
          </a:custGeom>
          <a:solidFill>
            <a:srgbClr val="53C47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11193541" y="6085379"/>
            <a:ext cx="1008000" cy="952456"/>
          </a:xfrm>
          <a:custGeom>
            <a:avLst/>
            <a:gdLst/>
            <a:ahLst/>
            <a:cxnLst/>
            <a:rect l="l" t="t" r="r" b="b"/>
            <a:pathLst>
              <a:path w="1183376" h="1179530" extrusionOk="0">
                <a:moveTo>
                  <a:pt x="1183249" y="0"/>
                </a:moveTo>
                <a:cubicBezTo>
                  <a:pt x="1184639" y="329732"/>
                  <a:pt x="1174234" y="639803"/>
                  <a:pt x="1175624" y="969535"/>
                </a:cubicBezTo>
                <a:lnTo>
                  <a:pt x="947951" y="1177808"/>
                </a:lnTo>
                <a:lnTo>
                  <a:pt x="0" y="1179530"/>
                </a:lnTo>
                <a:lnTo>
                  <a:pt x="1183249" y="0"/>
                </a:lnTo>
                <a:close/>
              </a:path>
            </a:pathLst>
          </a:custGeom>
          <a:solidFill>
            <a:srgbClr val="20883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"/>
          <p:cNvSpPr txBox="1"/>
          <p:nvPr/>
        </p:nvSpPr>
        <p:spPr>
          <a:xfrm>
            <a:off x="707763" y="6533758"/>
            <a:ext cx="1547736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ru-RU" sz="1467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http://kubsau.ru</a:t>
            </a:r>
            <a:endParaRPr sz="1467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192245" y="6555104"/>
            <a:ext cx="516956" cy="327971"/>
          </a:xfrm>
          <a:custGeom>
            <a:avLst/>
            <a:gdLst/>
            <a:ahLst/>
            <a:cxnLst/>
            <a:rect l="l" t="t" r="r" b="b"/>
            <a:pathLst>
              <a:path w="582005" h="369237" extrusionOk="0">
                <a:moveTo>
                  <a:pt x="403125" y="599"/>
                </a:moveTo>
                <a:lnTo>
                  <a:pt x="582005" y="0"/>
                </a:lnTo>
                <a:lnTo>
                  <a:pt x="192120" y="367514"/>
                </a:lnTo>
                <a:lnTo>
                  <a:pt x="0" y="369237"/>
                </a:lnTo>
                <a:lnTo>
                  <a:pt x="403125" y="59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57" y="-515733"/>
            <a:ext cx="12756795" cy="1281569"/>
            <a:chOff x="2593" y="-386800"/>
            <a:chExt cx="9567596" cy="961177"/>
          </a:xfrm>
        </p:grpSpPr>
        <p:grpSp>
          <p:nvGrpSpPr>
            <p:cNvPr id="152" name="Google Shape;152;p3"/>
            <p:cNvGrpSpPr/>
            <p:nvPr/>
          </p:nvGrpSpPr>
          <p:grpSpPr>
            <a:xfrm>
              <a:off x="995155" y="-386800"/>
              <a:ext cx="8575034" cy="919057"/>
              <a:chOff x="-371872" y="306037"/>
              <a:chExt cx="8575034" cy="919057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51316" y="694975"/>
                <a:ext cx="6648067" cy="317921"/>
              </a:xfrm>
              <a:custGeom>
                <a:avLst/>
                <a:gdLst/>
                <a:ahLst/>
                <a:cxnLst/>
                <a:rect l="l" t="t" r="r" b="b"/>
                <a:pathLst>
                  <a:path w="6153117" h="317921" extrusionOk="0">
                    <a:moveTo>
                      <a:pt x="276383" y="292"/>
                    </a:moveTo>
                    <a:lnTo>
                      <a:pt x="6153117" y="0"/>
                    </a:lnTo>
                    <a:lnTo>
                      <a:pt x="5832953" y="317921"/>
                    </a:lnTo>
                    <a:lnTo>
                      <a:pt x="0" y="309444"/>
                    </a:lnTo>
                    <a:lnTo>
                      <a:pt x="276383" y="292"/>
                    </a:lnTo>
                    <a:close/>
                  </a:path>
                </a:pathLst>
              </a:custGeom>
              <a:solidFill>
                <a:srgbClr val="D5DDD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4" name="Google Shape;154;p3"/>
              <p:cNvGrpSpPr/>
              <p:nvPr/>
            </p:nvGrpSpPr>
            <p:grpSpPr>
              <a:xfrm>
                <a:off x="6654553" y="306037"/>
                <a:ext cx="1548609" cy="919057"/>
                <a:chOff x="7298849" y="-642704"/>
                <a:chExt cx="2557078" cy="1517559"/>
              </a:xfrm>
            </p:grpSpPr>
            <p:sp>
              <p:nvSpPr>
                <p:cNvPr id="155" name="Google Shape;155;p3"/>
                <p:cNvSpPr/>
                <p:nvPr/>
              </p:nvSpPr>
              <p:spPr>
                <a:xfrm>
                  <a:off x="7864230" y="-3571"/>
                  <a:ext cx="1142761" cy="340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93" h="314070" extrusionOk="0">
                      <a:moveTo>
                        <a:pt x="315302" y="597"/>
                      </a:moveTo>
                      <a:lnTo>
                        <a:pt x="998193" y="0"/>
                      </a:lnTo>
                      <a:lnTo>
                        <a:pt x="682891" y="312347"/>
                      </a:lnTo>
                      <a:lnTo>
                        <a:pt x="0" y="314070"/>
                      </a:lnTo>
                      <a:lnTo>
                        <a:pt x="315302" y="597"/>
                      </a:lnTo>
                      <a:close/>
                    </a:path>
                  </a:pathLst>
                </a:custGeom>
                <a:solidFill>
                  <a:srgbClr val="8296B0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7525710" y="-3571"/>
                  <a:ext cx="1136307" cy="87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305" h="878425" extrusionOk="0">
                      <a:moveTo>
                        <a:pt x="884420" y="597"/>
                      </a:moveTo>
                      <a:lnTo>
                        <a:pt x="1136305" y="0"/>
                      </a:lnTo>
                      <a:lnTo>
                        <a:pt x="263790" y="876703"/>
                      </a:lnTo>
                      <a:lnTo>
                        <a:pt x="0" y="878425"/>
                      </a:lnTo>
                      <a:lnTo>
                        <a:pt x="884420" y="597"/>
                      </a:lnTo>
                      <a:close/>
                    </a:path>
                  </a:pathLst>
                </a:custGeom>
                <a:solidFill>
                  <a:srgbClr val="42817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213211" y="-642704"/>
                  <a:ext cx="1642716" cy="135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712" h="1352548" extrusionOk="0">
                      <a:moveTo>
                        <a:pt x="0" y="1348793"/>
                      </a:moveTo>
                      <a:lnTo>
                        <a:pt x="1360884" y="0"/>
                      </a:lnTo>
                      <a:lnTo>
                        <a:pt x="1640680" y="1005"/>
                      </a:lnTo>
                      <a:cubicBezTo>
                        <a:pt x="1641357" y="219744"/>
                        <a:pt x="1642035" y="438484"/>
                        <a:pt x="1642712" y="657223"/>
                      </a:cubicBezTo>
                      <a:lnTo>
                        <a:pt x="929036" y="1352548"/>
                      </a:lnTo>
                      <a:lnTo>
                        <a:pt x="0" y="1348793"/>
                      </a:lnTo>
                      <a:close/>
                    </a:path>
                  </a:pathLst>
                </a:custGeom>
                <a:solidFill>
                  <a:srgbClr val="53C47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7298849" y="-8618"/>
                  <a:ext cx="744012" cy="53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09" h="533093" extrusionOk="0">
                      <a:moveTo>
                        <a:pt x="544512" y="0"/>
                      </a:moveTo>
                      <a:lnTo>
                        <a:pt x="744009" y="1784"/>
                      </a:lnTo>
                      <a:lnTo>
                        <a:pt x="206532" y="533093"/>
                      </a:lnTo>
                      <a:lnTo>
                        <a:pt x="0" y="532439"/>
                      </a:lnTo>
                      <a:lnTo>
                        <a:pt x="544512" y="0"/>
                      </a:lnTo>
                      <a:close/>
                    </a:path>
                  </a:pathLst>
                </a:custGeom>
                <a:solidFill>
                  <a:srgbClr val="A3D35B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0" name="Google Shape;160;p3"/>
              <p:cNvSpPr/>
              <p:nvPr/>
            </p:nvSpPr>
            <p:spPr>
              <a:xfrm>
                <a:off x="-371872" y="688943"/>
                <a:ext cx="583609" cy="483004"/>
              </a:xfrm>
              <a:custGeom>
                <a:avLst/>
                <a:gdLst/>
                <a:ahLst/>
                <a:cxnLst/>
                <a:rect l="l" t="t" r="r" b="b"/>
                <a:pathLst>
                  <a:path w="951700" h="787641" extrusionOk="0">
                    <a:moveTo>
                      <a:pt x="751230" y="598"/>
                    </a:moveTo>
                    <a:lnTo>
                      <a:pt x="951700" y="0"/>
                    </a:lnTo>
                    <a:lnTo>
                      <a:pt x="211099" y="781143"/>
                    </a:lnTo>
                    <a:lnTo>
                      <a:pt x="0" y="787641"/>
                    </a:lnTo>
                    <a:lnTo>
                      <a:pt x="751230" y="598"/>
                    </a:lnTo>
                    <a:close/>
                  </a:path>
                </a:pathLst>
              </a:custGeom>
              <a:solidFill>
                <a:srgbClr val="53C47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45807" y="690002"/>
                <a:ext cx="625010" cy="316489"/>
              </a:xfrm>
              <a:custGeom>
                <a:avLst/>
                <a:gdLst/>
                <a:ahLst/>
                <a:cxnLst/>
                <a:rect l="l" t="t" r="r" b="b"/>
                <a:pathLst>
                  <a:path w="1032024" h="522590" extrusionOk="0">
                    <a:moveTo>
                      <a:pt x="496475" y="0"/>
                    </a:moveTo>
                    <a:lnTo>
                      <a:pt x="1032024" y="3439"/>
                    </a:lnTo>
                    <a:lnTo>
                      <a:pt x="513989" y="522590"/>
                    </a:lnTo>
                    <a:lnTo>
                      <a:pt x="0" y="521015"/>
                    </a:lnTo>
                    <a:lnTo>
                      <a:pt x="496475" y="0"/>
                    </a:lnTo>
                    <a:close/>
                  </a:path>
                </a:pathLst>
              </a:custGeom>
              <a:solidFill>
                <a:srgbClr val="22853B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2593" y="-1674"/>
              <a:ext cx="1403106" cy="576051"/>
              <a:chOff x="792816" y="-1"/>
              <a:chExt cx="1154427" cy="473955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792816" y="-1"/>
                <a:ext cx="693443" cy="4739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 rot="10800000" flipH="1">
                <a:off x="1484459" y="-1"/>
                <a:ext cx="462784" cy="473954"/>
              </a:xfrm>
              <a:prstGeom prst="rtTriangl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10803602" y="6546295"/>
            <a:ext cx="931956" cy="515643"/>
            <a:chOff x="8124823" y="4902347"/>
            <a:chExt cx="698967" cy="386732"/>
          </a:xfrm>
        </p:grpSpPr>
        <p:sp>
          <p:nvSpPr>
            <p:cNvPr id="165" name="Google Shape;165;p3"/>
            <p:cNvSpPr/>
            <p:nvPr/>
          </p:nvSpPr>
          <p:spPr>
            <a:xfrm>
              <a:off x="8165687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53C47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8124823" y="4902347"/>
              <a:ext cx="594000" cy="386732"/>
            </a:xfrm>
            <a:custGeom>
              <a:avLst/>
              <a:gdLst/>
              <a:ahLst/>
              <a:cxnLst/>
              <a:rect l="l" t="t" r="r" b="b"/>
              <a:pathLst>
                <a:path w="912184" h="638577" extrusionOk="0">
                  <a:moveTo>
                    <a:pt x="660299" y="596"/>
                  </a:moveTo>
                  <a:lnTo>
                    <a:pt x="912184" y="0"/>
                  </a:lnTo>
                  <a:lnTo>
                    <a:pt x="275588" y="636853"/>
                  </a:lnTo>
                  <a:lnTo>
                    <a:pt x="0" y="638576"/>
                  </a:lnTo>
                  <a:lnTo>
                    <a:pt x="660299" y="596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65;p3"/>
            <p:cNvSpPr/>
            <p:nvPr/>
          </p:nvSpPr>
          <p:spPr>
            <a:xfrm>
              <a:off x="8436073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20883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2" name="Рисунок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8" y="128031"/>
            <a:ext cx="845435" cy="45289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/>
          <a:srcRect l="9383" t="13749" r="9883" b="11414"/>
          <a:stretch/>
        </p:blipFill>
        <p:spPr>
          <a:xfrm>
            <a:off x="855731" y="839939"/>
            <a:ext cx="10362871" cy="540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51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DE89781-7062-46D7-A3B8-864C4D8C9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13" y="3755556"/>
            <a:ext cx="8948795" cy="1751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EC3B1A6-F4F7-491C-85B9-2CCFA0300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4348011"/>
            <a:ext cx="2784475" cy="14916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CBB239D-2200-4BF7-9203-CADA0F6959E1}"/>
              </a:ext>
            </a:extLst>
          </p:cNvPr>
          <p:cNvSpPr txBox="1"/>
          <p:nvPr/>
        </p:nvSpPr>
        <p:spPr>
          <a:xfrm>
            <a:off x="1175694" y="6363737"/>
            <a:ext cx="1490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4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94DBE0-C420-4E81-90C1-9BF7E2995CCD}"/>
              </a:ext>
            </a:extLst>
          </p:cNvPr>
          <p:cNvSpPr txBox="1"/>
          <p:nvPr/>
        </p:nvSpPr>
        <p:spPr>
          <a:xfrm>
            <a:off x="1233715" y="833693"/>
            <a:ext cx="642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Чурянина Дарья Андреевна</a:t>
            </a:r>
            <a:endParaRPr lang="ru-RU" b="1" dirty="0">
              <a:solidFill>
                <a:srgbClr val="218A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EC84A73-7F8C-4215-A6A4-7B1732CBF08D}"/>
              </a:ext>
            </a:extLst>
          </p:cNvPr>
          <p:cNvSpPr txBox="1"/>
          <p:nvPr/>
        </p:nvSpPr>
        <p:spPr>
          <a:xfrm>
            <a:off x="1233714" y="1203025"/>
            <a:ext cx="43275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международных связей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6BE2CC7-C697-4112-943B-4EF5A1883DDE}"/>
              </a:ext>
            </a:extLst>
          </p:cNvPr>
          <p:cNvSpPr txBox="1"/>
          <p:nvPr/>
        </p:nvSpPr>
        <p:spPr>
          <a:xfrm>
            <a:off x="1233714" y="2033327"/>
            <a:ext cx="43275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</a:t>
            </a:r>
            <a:r>
              <a:rPr lang="ru-RU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961) 221-57-76</a:t>
            </a:r>
            <a:endParaRPr lang="ru-RU" sz="1600" b="1" dirty="0">
              <a:solidFill>
                <a:srgbClr val="218A3D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5319B3A-0BD9-4C28-9427-72489BC6F62D}"/>
              </a:ext>
            </a:extLst>
          </p:cNvPr>
          <p:cNvSpPr txBox="1"/>
          <p:nvPr/>
        </p:nvSpPr>
        <p:spPr>
          <a:xfrm>
            <a:off x="1233714" y="2450628"/>
            <a:ext cx="43275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niokgau@mail.ru</a:t>
            </a:r>
            <a:endParaRPr lang="ru-RU" sz="1600" b="1" dirty="0" smtClean="0">
              <a:solidFill>
                <a:srgbClr val="218A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218A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314, </a:t>
            </a:r>
          </a:p>
          <a:p>
            <a:r>
              <a:rPr lang="ru-RU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корпус зооинженерного факультета</a:t>
            </a:r>
            <a:endParaRPr lang="ru-RU" sz="1600" b="1" dirty="0">
              <a:solidFill>
                <a:srgbClr val="218A3D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606C474-50EE-461B-AAD3-9ACA155690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 rot="10800000">
            <a:off x="5353050" y="3174596"/>
            <a:ext cx="6838950" cy="36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/>
          <p:nvPr/>
        </p:nvSpPr>
        <p:spPr>
          <a:xfrm>
            <a:off x="3176" y="6550375"/>
            <a:ext cx="12188825" cy="312000"/>
          </a:xfrm>
          <a:prstGeom prst="rect">
            <a:avLst/>
          </a:prstGeom>
          <a:solidFill>
            <a:srgbClr val="D5DDD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11972597" y="6689908"/>
            <a:ext cx="180075" cy="177609"/>
          </a:xfrm>
          <a:custGeom>
            <a:avLst/>
            <a:gdLst/>
            <a:ahLst/>
            <a:cxnLst/>
            <a:rect l="l" t="t" r="r" b="b"/>
            <a:pathLst>
              <a:path w="434578" h="428626" extrusionOk="0">
                <a:moveTo>
                  <a:pt x="0" y="428626"/>
                </a:moveTo>
                <a:lnTo>
                  <a:pt x="434578" y="0"/>
                </a:lnTo>
                <a:cubicBezTo>
                  <a:pt x="433387" y="142875"/>
                  <a:pt x="432197" y="285751"/>
                  <a:pt x="431006" y="428626"/>
                </a:cubicBezTo>
                <a:lnTo>
                  <a:pt x="0" y="428626"/>
                </a:lnTo>
                <a:close/>
              </a:path>
            </a:pathLst>
          </a:custGeom>
          <a:solidFill>
            <a:srgbClr val="53C47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11193541" y="6085379"/>
            <a:ext cx="1008000" cy="952456"/>
          </a:xfrm>
          <a:custGeom>
            <a:avLst/>
            <a:gdLst/>
            <a:ahLst/>
            <a:cxnLst/>
            <a:rect l="l" t="t" r="r" b="b"/>
            <a:pathLst>
              <a:path w="1183376" h="1179530" extrusionOk="0">
                <a:moveTo>
                  <a:pt x="1183249" y="0"/>
                </a:moveTo>
                <a:cubicBezTo>
                  <a:pt x="1184639" y="329732"/>
                  <a:pt x="1174234" y="639803"/>
                  <a:pt x="1175624" y="969535"/>
                </a:cubicBezTo>
                <a:lnTo>
                  <a:pt x="947951" y="1177808"/>
                </a:lnTo>
                <a:lnTo>
                  <a:pt x="0" y="1179530"/>
                </a:lnTo>
                <a:lnTo>
                  <a:pt x="1183249" y="0"/>
                </a:lnTo>
                <a:close/>
              </a:path>
            </a:pathLst>
          </a:custGeom>
          <a:solidFill>
            <a:srgbClr val="20883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"/>
          <p:cNvSpPr txBox="1"/>
          <p:nvPr/>
        </p:nvSpPr>
        <p:spPr>
          <a:xfrm>
            <a:off x="707763" y="6533758"/>
            <a:ext cx="1547736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ru-RU" sz="1467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http://kubsau.ru</a:t>
            </a:r>
            <a:endParaRPr sz="1467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192245" y="6555104"/>
            <a:ext cx="516956" cy="327971"/>
          </a:xfrm>
          <a:custGeom>
            <a:avLst/>
            <a:gdLst/>
            <a:ahLst/>
            <a:cxnLst/>
            <a:rect l="l" t="t" r="r" b="b"/>
            <a:pathLst>
              <a:path w="582005" h="369237" extrusionOk="0">
                <a:moveTo>
                  <a:pt x="403125" y="599"/>
                </a:moveTo>
                <a:lnTo>
                  <a:pt x="582005" y="0"/>
                </a:lnTo>
                <a:lnTo>
                  <a:pt x="192120" y="367514"/>
                </a:lnTo>
                <a:lnTo>
                  <a:pt x="0" y="369237"/>
                </a:lnTo>
                <a:lnTo>
                  <a:pt x="403125" y="59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57" y="-515733"/>
            <a:ext cx="12756795" cy="1281569"/>
            <a:chOff x="2593" y="-386800"/>
            <a:chExt cx="9567596" cy="961177"/>
          </a:xfrm>
        </p:grpSpPr>
        <p:grpSp>
          <p:nvGrpSpPr>
            <p:cNvPr id="152" name="Google Shape;152;p3"/>
            <p:cNvGrpSpPr/>
            <p:nvPr/>
          </p:nvGrpSpPr>
          <p:grpSpPr>
            <a:xfrm>
              <a:off x="995155" y="-386800"/>
              <a:ext cx="8575034" cy="919057"/>
              <a:chOff x="-371872" y="306037"/>
              <a:chExt cx="8575034" cy="919057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51316" y="694975"/>
                <a:ext cx="6648067" cy="317921"/>
              </a:xfrm>
              <a:custGeom>
                <a:avLst/>
                <a:gdLst/>
                <a:ahLst/>
                <a:cxnLst/>
                <a:rect l="l" t="t" r="r" b="b"/>
                <a:pathLst>
                  <a:path w="6153117" h="317921" extrusionOk="0">
                    <a:moveTo>
                      <a:pt x="276383" y="292"/>
                    </a:moveTo>
                    <a:lnTo>
                      <a:pt x="6153117" y="0"/>
                    </a:lnTo>
                    <a:lnTo>
                      <a:pt x="5832953" y="317921"/>
                    </a:lnTo>
                    <a:lnTo>
                      <a:pt x="0" y="309444"/>
                    </a:lnTo>
                    <a:lnTo>
                      <a:pt x="276383" y="292"/>
                    </a:lnTo>
                    <a:close/>
                  </a:path>
                </a:pathLst>
              </a:custGeom>
              <a:solidFill>
                <a:srgbClr val="D5DDD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4" name="Google Shape;154;p3"/>
              <p:cNvGrpSpPr/>
              <p:nvPr/>
            </p:nvGrpSpPr>
            <p:grpSpPr>
              <a:xfrm>
                <a:off x="6654553" y="306037"/>
                <a:ext cx="1548609" cy="919057"/>
                <a:chOff x="7298849" y="-642704"/>
                <a:chExt cx="2557078" cy="1517559"/>
              </a:xfrm>
            </p:grpSpPr>
            <p:sp>
              <p:nvSpPr>
                <p:cNvPr id="155" name="Google Shape;155;p3"/>
                <p:cNvSpPr/>
                <p:nvPr/>
              </p:nvSpPr>
              <p:spPr>
                <a:xfrm>
                  <a:off x="7864230" y="-3571"/>
                  <a:ext cx="1142761" cy="340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93" h="314070" extrusionOk="0">
                      <a:moveTo>
                        <a:pt x="315302" y="597"/>
                      </a:moveTo>
                      <a:lnTo>
                        <a:pt x="998193" y="0"/>
                      </a:lnTo>
                      <a:lnTo>
                        <a:pt x="682891" y="312347"/>
                      </a:lnTo>
                      <a:lnTo>
                        <a:pt x="0" y="314070"/>
                      </a:lnTo>
                      <a:lnTo>
                        <a:pt x="315302" y="597"/>
                      </a:lnTo>
                      <a:close/>
                    </a:path>
                  </a:pathLst>
                </a:custGeom>
                <a:solidFill>
                  <a:srgbClr val="8296B0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7525710" y="-3571"/>
                  <a:ext cx="1136307" cy="87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305" h="878425" extrusionOk="0">
                      <a:moveTo>
                        <a:pt x="884420" y="597"/>
                      </a:moveTo>
                      <a:lnTo>
                        <a:pt x="1136305" y="0"/>
                      </a:lnTo>
                      <a:lnTo>
                        <a:pt x="263790" y="876703"/>
                      </a:lnTo>
                      <a:lnTo>
                        <a:pt x="0" y="878425"/>
                      </a:lnTo>
                      <a:lnTo>
                        <a:pt x="884420" y="597"/>
                      </a:lnTo>
                      <a:close/>
                    </a:path>
                  </a:pathLst>
                </a:custGeom>
                <a:solidFill>
                  <a:srgbClr val="42817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213211" y="-642704"/>
                  <a:ext cx="1642716" cy="135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712" h="1352548" extrusionOk="0">
                      <a:moveTo>
                        <a:pt x="0" y="1348793"/>
                      </a:moveTo>
                      <a:lnTo>
                        <a:pt x="1360884" y="0"/>
                      </a:lnTo>
                      <a:lnTo>
                        <a:pt x="1640680" y="1005"/>
                      </a:lnTo>
                      <a:cubicBezTo>
                        <a:pt x="1641357" y="219744"/>
                        <a:pt x="1642035" y="438484"/>
                        <a:pt x="1642712" y="657223"/>
                      </a:cubicBezTo>
                      <a:lnTo>
                        <a:pt x="929036" y="1352548"/>
                      </a:lnTo>
                      <a:lnTo>
                        <a:pt x="0" y="1348793"/>
                      </a:lnTo>
                      <a:close/>
                    </a:path>
                  </a:pathLst>
                </a:custGeom>
                <a:solidFill>
                  <a:srgbClr val="53C47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7298849" y="-8618"/>
                  <a:ext cx="744012" cy="53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09" h="533093" extrusionOk="0">
                      <a:moveTo>
                        <a:pt x="544512" y="0"/>
                      </a:moveTo>
                      <a:lnTo>
                        <a:pt x="744009" y="1784"/>
                      </a:lnTo>
                      <a:lnTo>
                        <a:pt x="206532" y="533093"/>
                      </a:lnTo>
                      <a:lnTo>
                        <a:pt x="0" y="532439"/>
                      </a:lnTo>
                      <a:lnTo>
                        <a:pt x="544512" y="0"/>
                      </a:lnTo>
                      <a:close/>
                    </a:path>
                  </a:pathLst>
                </a:custGeom>
                <a:solidFill>
                  <a:srgbClr val="A3D35B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0" name="Google Shape;160;p3"/>
              <p:cNvSpPr/>
              <p:nvPr/>
            </p:nvSpPr>
            <p:spPr>
              <a:xfrm>
                <a:off x="-371872" y="688943"/>
                <a:ext cx="583609" cy="483004"/>
              </a:xfrm>
              <a:custGeom>
                <a:avLst/>
                <a:gdLst/>
                <a:ahLst/>
                <a:cxnLst/>
                <a:rect l="l" t="t" r="r" b="b"/>
                <a:pathLst>
                  <a:path w="951700" h="787641" extrusionOk="0">
                    <a:moveTo>
                      <a:pt x="751230" y="598"/>
                    </a:moveTo>
                    <a:lnTo>
                      <a:pt x="951700" y="0"/>
                    </a:lnTo>
                    <a:lnTo>
                      <a:pt x="211099" y="781143"/>
                    </a:lnTo>
                    <a:lnTo>
                      <a:pt x="0" y="787641"/>
                    </a:lnTo>
                    <a:lnTo>
                      <a:pt x="751230" y="598"/>
                    </a:lnTo>
                    <a:close/>
                  </a:path>
                </a:pathLst>
              </a:custGeom>
              <a:solidFill>
                <a:srgbClr val="53C47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45807" y="690002"/>
                <a:ext cx="625010" cy="316489"/>
              </a:xfrm>
              <a:custGeom>
                <a:avLst/>
                <a:gdLst/>
                <a:ahLst/>
                <a:cxnLst/>
                <a:rect l="l" t="t" r="r" b="b"/>
                <a:pathLst>
                  <a:path w="1032024" h="522590" extrusionOk="0">
                    <a:moveTo>
                      <a:pt x="496475" y="0"/>
                    </a:moveTo>
                    <a:lnTo>
                      <a:pt x="1032024" y="3439"/>
                    </a:lnTo>
                    <a:lnTo>
                      <a:pt x="513989" y="522590"/>
                    </a:lnTo>
                    <a:lnTo>
                      <a:pt x="0" y="521015"/>
                    </a:lnTo>
                    <a:lnTo>
                      <a:pt x="496475" y="0"/>
                    </a:lnTo>
                    <a:close/>
                  </a:path>
                </a:pathLst>
              </a:custGeom>
              <a:solidFill>
                <a:srgbClr val="22853B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2593" y="-1674"/>
              <a:ext cx="1403106" cy="576051"/>
              <a:chOff x="792816" y="-1"/>
              <a:chExt cx="1154427" cy="473955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792816" y="-1"/>
                <a:ext cx="693443" cy="4739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 rot="10800000" flipH="1">
                <a:off x="1484459" y="-1"/>
                <a:ext cx="462784" cy="473954"/>
              </a:xfrm>
              <a:prstGeom prst="rtTriangl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10803602" y="6546295"/>
            <a:ext cx="931956" cy="515643"/>
            <a:chOff x="8124823" y="4902347"/>
            <a:chExt cx="698967" cy="386732"/>
          </a:xfrm>
        </p:grpSpPr>
        <p:sp>
          <p:nvSpPr>
            <p:cNvPr id="165" name="Google Shape;165;p3"/>
            <p:cNvSpPr/>
            <p:nvPr/>
          </p:nvSpPr>
          <p:spPr>
            <a:xfrm>
              <a:off x="8165687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53C47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8124823" y="4902347"/>
              <a:ext cx="594000" cy="386732"/>
            </a:xfrm>
            <a:custGeom>
              <a:avLst/>
              <a:gdLst/>
              <a:ahLst/>
              <a:cxnLst/>
              <a:rect l="l" t="t" r="r" b="b"/>
              <a:pathLst>
                <a:path w="912184" h="638577" extrusionOk="0">
                  <a:moveTo>
                    <a:pt x="660299" y="596"/>
                  </a:moveTo>
                  <a:lnTo>
                    <a:pt x="912184" y="0"/>
                  </a:lnTo>
                  <a:lnTo>
                    <a:pt x="275588" y="636853"/>
                  </a:lnTo>
                  <a:lnTo>
                    <a:pt x="0" y="638576"/>
                  </a:lnTo>
                  <a:lnTo>
                    <a:pt x="660299" y="596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65;p3"/>
            <p:cNvSpPr/>
            <p:nvPr/>
          </p:nvSpPr>
          <p:spPr>
            <a:xfrm>
              <a:off x="8436073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20883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2" name="Рисунок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8" y="128031"/>
            <a:ext cx="845435" cy="45289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853"/>
            <a:ext cx="11014269" cy="61955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120" y="1878124"/>
            <a:ext cx="1746421" cy="232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120" y="4253073"/>
            <a:ext cx="1723317" cy="2297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78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/>
          <p:nvPr/>
        </p:nvSpPr>
        <p:spPr>
          <a:xfrm>
            <a:off x="3176" y="6550375"/>
            <a:ext cx="12188825" cy="312000"/>
          </a:xfrm>
          <a:prstGeom prst="rect">
            <a:avLst/>
          </a:prstGeom>
          <a:solidFill>
            <a:srgbClr val="D5DDD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11972597" y="6689908"/>
            <a:ext cx="180075" cy="177609"/>
          </a:xfrm>
          <a:custGeom>
            <a:avLst/>
            <a:gdLst/>
            <a:ahLst/>
            <a:cxnLst/>
            <a:rect l="l" t="t" r="r" b="b"/>
            <a:pathLst>
              <a:path w="434578" h="428626" extrusionOk="0">
                <a:moveTo>
                  <a:pt x="0" y="428626"/>
                </a:moveTo>
                <a:lnTo>
                  <a:pt x="434578" y="0"/>
                </a:lnTo>
                <a:cubicBezTo>
                  <a:pt x="433387" y="142875"/>
                  <a:pt x="432197" y="285751"/>
                  <a:pt x="431006" y="428626"/>
                </a:cubicBezTo>
                <a:lnTo>
                  <a:pt x="0" y="428626"/>
                </a:lnTo>
                <a:close/>
              </a:path>
            </a:pathLst>
          </a:custGeom>
          <a:solidFill>
            <a:srgbClr val="53C47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11193541" y="6085379"/>
            <a:ext cx="1008000" cy="952456"/>
          </a:xfrm>
          <a:custGeom>
            <a:avLst/>
            <a:gdLst/>
            <a:ahLst/>
            <a:cxnLst/>
            <a:rect l="l" t="t" r="r" b="b"/>
            <a:pathLst>
              <a:path w="1183376" h="1179530" extrusionOk="0">
                <a:moveTo>
                  <a:pt x="1183249" y="0"/>
                </a:moveTo>
                <a:cubicBezTo>
                  <a:pt x="1184639" y="329732"/>
                  <a:pt x="1174234" y="639803"/>
                  <a:pt x="1175624" y="969535"/>
                </a:cubicBezTo>
                <a:lnTo>
                  <a:pt x="947951" y="1177808"/>
                </a:lnTo>
                <a:lnTo>
                  <a:pt x="0" y="1179530"/>
                </a:lnTo>
                <a:lnTo>
                  <a:pt x="1183249" y="0"/>
                </a:lnTo>
                <a:close/>
              </a:path>
            </a:pathLst>
          </a:custGeom>
          <a:solidFill>
            <a:srgbClr val="20883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"/>
          <p:cNvSpPr txBox="1"/>
          <p:nvPr/>
        </p:nvSpPr>
        <p:spPr>
          <a:xfrm>
            <a:off x="707763" y="6533758"/>
            <a:ext cx="1547736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ru-RU" sz="1467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http://kubsau.ru</a:t>
            </a:r>
            <a:endParaRPr sz="1467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192245" y="6555104"/>
            <a:ext cx="516956" cy="327971"/>
          </a:xfrm>
          <a:custGeom>
            <a:avLst/>
            <a:gdLst/>
            <a:ahLst/>
            <a:cxnLst/>
            <a:rect l="l" t="t" r="r" b="b"/>
            <a:pathLst>
              <a:path w="582005" h="369237" extrusionOk="0">
                <a:moveTo>
                  <a:pt x="403125" y="599"/>
                </a:moveTo>
                <a:lnTo>
                  <a:pt x="582005" y="0"/>
                </a:lnTo>
                <a:lnTo>
                  <a:pt x="192120" y="367514"/>
                </a:lnTo>
                <a:lnTo>
                  <a:pt x="0" y="369237"/>
                </a:lnTo>
                <a:lnTo>
                  <a:pt x="403125" y="59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57" y="-515733"/>
            <a:ext cx="12756795" cy="1281569"/>
            <a:chOff x="2593" y="-386800"/>
            <a:chExt cx="9567596" cy="961177"/>
          </a:xfrm>
        </p:grpSpPr>
        <p:grpSp>
          <p:nvGrpSpPr>
            <p:cNvPr id="152" name="Google Shape;152;p3"/>
            <p:cNvGrpSpPr/>
            <p:nvPr/>
          </p:nvGrpSpPr>
          <p:grpSpPr>
            <a:xfrm>
              <a:off x="995155" y="-386800"/>
              <a:ext cx="8575034" cy="919057"/>
              <a:chOff x="-371872" y="306037"/>
              <a:chExt cx="8575034" cy="919057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51316" y="694975"/>
                <a:ext cx="6648067" cy="317921"/>
              </a:xfrm>
              <a:custGeom>
                <a:avLst/>
                <a:gdLst/>
                <a:ahLst/>
                <a:cxnLst/>
                <a:rect l="l" t="t" r="r" b="b"/>
                <a:pathLst>
                  <a:path w="6153117" h="317921" extrusionOk="0">
                    <a:moveTo>
                      <a:pt x="276383" y="292"/>
                    </a:moveTo>
                    <a:lnTo>
                      <a:pt x="6153117" y="0"/>
                    </a:lnTo>
                    <a:lnTo>
                      <a:pt x="5832953" y="317921"/>
                    </a:lnTo>
                    <a:lnTo>
                      <a:pt x="0" y="309444"/>
                    </a:lnTo>
                    <a:lnTo>
                      <a:pt x="276383" y="292"/>
                    </a:lnTo>
                    <a:close/>
                  </a:path>
                </a:pathLst>
              </a:custGeom>
              <a:solidFill>
                <a:srgbClr val="D5DDD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4" name="Google Shape;154;p3"/>
              <p:cNvGrpSpPr/>
              <p:nvPr/>
            </p:nvGrpSpPr>
            <p:grpSpPr>
              <a:xfrm>
                <a:off x="6654553" y="306037"/>
                <a:ext cx="1548609" cy="919057"/>
                <a:chOff x="7298849" y="-642704"/>
                <a:chExt cx="2557078" cy="1517559"/>
              </a:xfrm>
            </p:grpSpPr>
            <p:sp>
              <p:nvSpPr>
                <p:cNvPr id="155" name="Google Shape;155;p3"/>
                <p:cNvSpPr/>
                <p:nvPr/>
              </p:nvSpPr>
              <p:spPr>
                <a:xfrm>
                  <a:off x="7864230" y="-3571"/>
                  <a:ext cx="1142761" cy="340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93" h="314070" extrusionOk="0">
                      <a:moveTo>
                        <a:pt x="315302" y="597"/>
                      </a:moveTo>
                      <a:lnTo>
                        <a:pt x="998193" y="0"/>
                      </a:lnTo>
                      <a:lnTo>
                        <a:pt x="682891" y="312347"/>
                      </a:lnTo>
                      <a:lnTo>
                        <a:pt x="0" y="314070"/>
                      </a:lnTo>
                      <a:lnTo>
                        <a:pt x="315302" y="597"/>
                      </a:lnTo>
                      <a:close/>
                    </a:path>
                  </a:pathLst>
                </a:custGeom>
                <a:solidFill>
                  <a:srgbClr val="8296B0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7525710" y="-3571"/>
                  <a:ext cx="1136307" cy="87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305" h="878425" extrusionOk="0">
                      <a:moveTo>
                        <a:pt x="884420" y="597"/>
                      </a:moveTo>
                      <a:lnTo>
                        <a:pt x="1136305" y="0"/>
                      </a:lnTo>
                      <a:lnTo>
                        <a:pt x="263790" y="876703"/>
                      </a:lnTo>
                      <a:lnTo>
                        <a:pt x="0" y="878425"/>
                      </a:lnTo>
                      <a:lnTo>
                        <a:pt x="884420" y="597"/>
                      </a:lnTo>
                      <a:close/>
                    </a:path>
                  </a:pathLst>
                </a:custGeom>
                <a:solidFill>
                  <a:srgbClr val="42817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213211" y="-642704"/>
                  <a:ext cx="1642716" cy="135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712" h="1352548" extrusionOk="0">
                      <a:moveTo>
                        <a:pt x="0" y="1348793"/>
                      </a:moveTo>
                      <a:lnTo>
                        <a:pt x="1360884" y="0"/>
                      </a:lnTo>
                      <a:lnTo>
                        <a:pt x="1640680" y="1005"/>
                      </a:lnTo>
                      <a:cubicBezTo>
                        <a:pt x="1641357" y="219744"/>
                        <a:pt x="1642035" y="438484"/>
                        <a:pt x="1642712" y="657223"/>
                      </a:cubicBezTo>
                      <a:lnTo>
                        <a:pt x="929036" y="1352548"/>
                      </a:lnTo>
                      <a:lnTo>
                        <a:pt x="0" y="1348793"/>
                      </a:lnTo>
                      <a:close/>
                    </a:path>
                  </a:pathLst>
                </a:custGeom>
                <a:solidFill>
                  <a:srgbClr val="53C47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7298849" y="-8618"/>
                  <a:ext cx="744012" cy="53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09" h="533093" extrusionOk="0">
                      <a:moveTo>
                        <a:pt x="544512" y="0"/>
                      </a:moveTo>
                      <a:lnTo>
                        <a:pt x="744009" y="1784"/>
                      </a:lnTo>
                      <a:lnTo>
                        <a:pt x="206532" y="533093"/>
                      </a:lnTo>
                      <a:lnTo>
                        <a:pt x="0" y="532439"/>
                      </a:lnTo>
                      <a:lnTo>
                        <a:pt x="544512" y="0"/>
                      </a:lnTo>
                      <a:close/>
                    </a:path>
                  </a:pathLst>
                </a:custGeom>
                <a:solidFill>
                  <a:srgbClr val="A3D35B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0" name="Google Shape;160;p3"/>
              <p:cNvSpPr/>
              <p:nvPr/>
            </p:nvSpPr>
            <p:spPr>
              <a:xfrm>
                <a:off x="-371872" y="688943"/>
                <a:ext cx="583609" cy="483004"/>
              </a:xfrm>
              <a:custGeom>
                <a:avLst/>
                <a:gdLst/>
                <a:ahLst/>
                <a:cxnLst/>
                <a:rect l="l" t="t" r="r" b="b"/>
                <a:pathLst>
                  <a:path w="951700" h="787641" extrusionOk="0">
                    <a:moveTo>
                      <a:pt x="751230" y="598"/>
                    </a:moveTo>
                    <a:lnTo>
                      <a:pt x="951700" y="0"/>
                    </a:lnTo>
                    <a:lnTo>
                      <a:pt x="211099" y="781143"/>
                    </a:lnTo>
                    <a:lnTo>
                      <a:pt x="0" y="787641"/>
                    </a:lnTo>
                    <a:lnTo>
                      <a:pt x="751230" y="598"/>
                    </a:lnTo>
                    <a:close/>
                  </a:path>
                </a:pathLst>
              </a:custGeom>
              <a:solidFill>
                <a:srgbClr val="53C47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45807" y="690002"/>
                <a:ext cx="625010" cy="316489"/>
              </a:xfrm>
              <a:custGeom>
                <a:avLst/>
                <a:gdLst/>
                <a:ahLst/>
                <a:cxnLst/>
                <a:rect l="l" t="t" r="r" b="b"/>
                <a:pathLst>
                  <a:path w="1032024" h="522590" extrusionOk="0">
                    <a:moveTo>
                      <a:pt x="496475" y="0"/>
                    </a:moveTo>
                    <a:lnTo>
                      <a:pt x="1032024" y="3439"/>
                    </a:lnTo>
                    <a:lnTo>
                      <a:pt x="513989" y="522590"/>
                    </a:lnTo>
                    <a:lnTo>
                      <a:pt x="0" y="521015"/>
                    </a:lnTo>
                    <a:lnTo>
                      <a:pt x="496475" y="0"/>
                    </a:lnTo>
                    <a:close/>
                  </a:path>
                </a:pathLst>
              </a:custGeom>
              <a:solidFill>
                <a:srgbClr val="22853B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2593" y="-1674"/>
              <a:ext cx="1403106" cy="576051"/>
              <a:chOff x="792816" y="-1"/>
              <a:chExt cx="1154427" cy="473955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792816" y="-1"/>
                <a:ext cx="693443" cy="4739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 rot="10800000" flipH="1">
                <a:off x="1484459" y="-1"/>
                <a:ext cx="462784" cy="473954"/>
              </a:xfrm>
              <a:prstGeom prst="rtTriangl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10803602" y="6546295"/>
            <a:ext cx="931956" cy="515643"/>
            <a:chOff x="8124823" y="4902347"/>
            <a:chExt cx="698967" cy="386732"/>
          </a:xfrm>
        </p:grpSpPr>
        <p:sp>
          <p:nvSpPr>
            <p:cNvPr id="165" name="Google Shape;165;p3"/>
            <p:cNvSpPr/>
            <p:nvPr/>
          </p:nvSpPr>
          <p:spPr>
            <a:xfrm>
              <a:off x="8165687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53C47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8124823" y="4902347"/>
              <a:ext cx="594000" cy="386732"/>
            </a:xfrm>
            <a:custGeom>
              <a:avLst/>
              <a:gdLst/>
              <a:ahLst/>
              <a:cxnLst/>
              <a:rect l="l" t="t" r="r" b="b"/>
              <a:pathLst>
                <a:path w="912184" h="638577" extrusionOk="0">
                  <a:moveTo>
                    <a:pt x="660299" y="596"/>
                  </a:moveTo>
                  <a:lnTo>
                    <a:pt x="912184" y="0"/>
                  </a:lnTo>
                  <a:lnTo>
                    <a:pt x="275588" y="636853"/>
                  </a:lnTo>
                  <a:lnTo>
                    <a:pt x="0" y="638576"/>
                  </a:lnTo>
                  <a:lnTo>
                    <a:pt x="660299" y="596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65;p3"/>
            <p:cNvSpPr/>
            <p:nvPr/>
          </p:nvSpPr>
          <p:spPr>
            <a:xfrm>
              <a:off x="8436073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20883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2" name="Рисунок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8" y="128031"/>
            <a:ext cx="845435" cy="452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125" t="6222" r="18125" b="9778"/>
          <a:stretch/>
        </p:blipFill>
        <p:spPr>
          <a:xfrm>
            <a:off x="6005135" y="726292"/>
            <a:ext cx="5869906" cy="428344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2245" y="767339"/>
            <a:ext cx="10775875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23863C"/>
                </a:solidFill>
                <a:latin typeface="Lato"/>
              </a:rPr>
              <a:t>Конкурсы и гранты </a:t>
            </a:r>
          </a:p>
          <a:p>
            <a:r>
              <a:rPr lang="ru-RU" sz="2400" b="1" dirty="0" smtClean="0">
                <a:solidFill>
                  <a:srgbClr val="23863C"/>
                </a:solidFill>
                <a:latin typeface="Lato"/>
              </a:rPr>
              <a:t>Министерства образования РФ</a:t>
            </a:r>
            <a:endParaRPr lang="ru-RU" sz="2400" b="1" dirty="0">
              <a:solidFill>
                <a:srgbClr val="23863C"/>
              </a:solidFill>
              <a:latin typeface="BlissPro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01914" y="5898398"/>
            <a:ext cx="2606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http://im.interphysica.su/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2500" t="12132" r="12838" b="4864"/>
          <a:stretch/>
        </p:blipFill>
        <p:spPr>
          <a:xfrm>
            <a:off x="385075" y="2047690"/>
            <a:ext cx="5941972" cy="37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0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99CB6B2-2A6C-4CD4-ABB9-07115478E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" y="0"/>
            <a:ext cx="12185903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академическая мобильность </a:t>
            </a:r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6960973" y="179853"/>
            <a:ext cx="4428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в Узбекистане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Грант Министерства науки и высшего образования РФ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2084172" y="1622854"/>
            <a:ext cx="79000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53781" y="2636058"/>
            <a:ext cx="248526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1400" b="1" cap="none" spc="0" dirty="0">
              <a:ln/>
              <a:solidFill>
                <a:schemeClr val="accent5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8" y="1449203"/>
            <a:ext cx="6079931" cy="3435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450" y="3253397"/>
            <a:ext cx="5302848" cy="3311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429" y="0"/>
            <a:ext cx="4845129" cy="3631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732" y="4400850"/>
            <a:ext cx="2998980" cy="218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9211" y="4808466"/>
            <a:ext cx="2529542" cy="16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99CB6B2-2A6C-4CD4-ABB9-07115478E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академическая мобильность 2022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021026" y="473817"/>
            <a:ext cx="7641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в Узбекистане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программам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магистратуры в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Университете «Шелковый путь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2084172" y="1622854"/>
            <a:ext cx="504979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Список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документов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Письмо-представление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Биографическая справка кандидата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CV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Выписка из зачетной книжки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(копия диплома с вкладышем)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ертификат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IELTS, TOEFL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Копия загранпаспорта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Согласие кандидата на обработку персональных данных</a:t>
            </a:r>
          </a:p>
          <a:p>
            <a:pPr>
              <a:spcAft>
                <a:spcPts val="1200"/>
              </a:spcAft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Финансовые условия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за счет гранта</a:t>
            </a:r>
          </a:p>
          <a:p>
            <a:pPr>
              <a:spcAft>
                <a:spcPts val="120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Срок подачи документов – не позднее 4 июля 2022 года</a:t>
            </a:r>
          </a:p>
          <a:p>
            <a:pPr>
              <a:spcAft>
                <a:spcPts val="1200"/>
              </a:spcAft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сновной язык обучения – английский </a:t>
            </a:r>
          </a:p>
          <a:p>
            <a:pPr>
              <a:spcAft>
                <a:spcPts val="120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проходит в современном «Умном кампусе»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53781" y="2636058"/>
            <a:ext cx="248526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1400" b="1" cap="none" spc="0" dirty="0">
              <a:ln/>
              <a:solidFill>
                <a:schemeClr val="accent5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228141"/>
            <a:ext cx="19050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765" y="3022249"/>
            <a:ext cx="5058032" cy="324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57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99CB6B2-2A6C-4CD4-ABB9-07115478E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" y="0"/>
            <a:ext cx="1218590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1640" y="742773"/>
            <a:ext cx="10775875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solidFill>
                  <a:srgbClr val="23863C"/>
                </a:solidFill>
                <a:latin typeface="Lato"/>
              </a:rPr>
              <a:t>ВСЕРОССИЙСКИЙ ОТКРЫТЫЙ КОНКУРС</a:t>
            </a:r>
            <a:br>
              <a:rPr lang="ru-RU" sz="2400" b="1" dirty="0">
                <a:solidFill>
                  <a:srgbClr val="23863C"/>
                </a:solidFill>
                <a:latin typeface="Lato"/>
              </a:rPr>
            </a:br>
            <a:r>
              <a:rPr lang="ru-RU" sz="2400" b="1" dirty="0">
                <a:solidFill>
                  <a:srgbClr val="23863C"/>
                </a:solidFill>
                <a:latin typeface="Lato"/>
              </a:rPr>
              <a:t>ДЛЯ НАЗНАЧЕНИЯ СТИПЕНДИЙ ПРЕЗИДЕНТА РФ ДЛЯ ОБУЧАЮЩИХСЯ ЗА РУБЕЖОМ</a:t>
            </a:r>
            <a:endParaRPr lang="ru-RU" sz="2400" b="1" dirty="0">
              <a:solidFill>
                <a:srgbClr val="23863C"/>
              </a:solidFill>
              <a:latin typeface="BlissPro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9112" y="202110"/>
            <a:ext cx="1918045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hlinkClick r:id="rId5"/>
              </a:rPr>
              <a:t>https://ined.ru/p132</a:t>
            </a:r>
            <a:endParaRPr lang="ru-RU" sz="1600" dirty="0">
              <a:solidFill>
                <a:srgbClr val="538135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3177" y="3427532"/>
            <a:ext cx="7753071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solidFill>
                  <a:srgbClr val="23863C"/>
                </a:solidFill>
                <a:latin typeface="BlissPro"/>
                <a:cs typeface="Arial"/>
              </a:rPr>
              <a:t>С 2019 года </a:t>
            </a:r>
          </a:p>
          <a:p>
            <a:r>
              <a:rPr lang="ru-RU" sz="2000" dirty="0">
                <a:latin typeface="BlissPro"/>
                <a:cs typeface="Arial"/>
              </a:rPr>
              <a:t>Кубанский ГАУ в составе </a:t>
            </a:r>
            <a:endParaRPr lang="ru-RU" sz="2000" dirty="0" smtClean="0">
              <a:latin typeface="BlissPro"/>
              <a:cs typeface="Arial"/>
            </a:endParaRPr>
          </a:p>
          <a:p>
            <a:r>
              <a:rPr lang="ru-RU" sz="2000" dirty="0" smtClean="0">
                <a:latin typeface="BlissPro"/>
                <a:cs typeface="Arial"/>
              </a:rPr>
              <a:t>конкурсной </a:t>
            </a:r>
            <a:r>
              <a:rPr lang="ru-RU" sz="2000" dirty="0">
                <a:latin typeface="BlissPro"/>
                <a:cs typeface="Arial"/>
              </a:rPr>
              <a:t>комиссии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1640" y="2309155"/>
            <a:ext cx="4273779" cy="50276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667" b="1" dirty="0">
                <a:solidFill>
                  <a:srgbClr val="FF0000"/>
                </a:solidFill>
                <a:latin typeface="BlissPro"/>
                <a:cs typeface="Arial"/>
              </a:rPr>
              <a:t>срок до 8 мая ежегодно</a:t>
            </a:r>
            <a:endParaRPr lang="ru-RU" sz="2400" dirty="0">
              <a:latin typeface="BlissPro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69913" y="4918759"/>
            <a:ext cx="2368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42787A"/>
                </a:solidFill>
                <a:latin typeface="Arial Black" panose="020B0A04020102020204" pitchFamily="34" charset="0"/>
              </a:rPr>
              <a:t>до 10 тыс.</a:t>
            </a:r>
            <a:r>
              <a:rPr lang="en-US" sz="2400" dirty="0">
                <a:solidFill>
                  <a:srgbClr val="42787A"/>
                </a:solidFill>
                <a:latin typeface="Arial Black" panose="020B0A04020102020204" pitchFamily="34" charset="0"/>
              </a:rPr>
              <a:t>$</a:t>
            </a:r>
            <a:endParaRPr lang="ru-RU" sz="2400" dirty="0">
              <a:solidFill>
                <a:srgbClr val="42787A"/>
              </a:solidFill>
              <a:latin typeface="Arial Black" panose="020B0A04020102020204" pitchFamily="34" charset="0"/>
            </a:endParaRPr>
          </a:p>
          <a:p>
            <a:endParaRPr lang="ru-RU" sz="2400" dirty="0">
              <a:solidFill>
                <a:srgbClr val="42787A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Студенты и аспиранты ЮУрГУ приглашаются к участию в конкурсе на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969" y="2463174"/>
            <a:ext cx="2178339" cy="217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72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99CB6B2-2A6C-4CD4-ABB9-07115478E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-8866"/>
            <a:ext cx="12185903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353124B-4379-45EB-A3D2-AC43646F056C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DAE70211-8115-45A5-8890-F73B85CF658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xmlns="" id="{8D2CFF1F-45FF-4B84-9D20-6747C8997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xmlns="" id="{4571E8B5-D6CF-49DF-8EFE-F580AA762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xmlns="" id="{220DC804-D8E0-4D7E-8704-D0F4F60CD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xmlns="" id="{14042FCC-7504-4F5D-9A7A-BEC89AD88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xmlns="" id="{70CDDBB5-7207-46FF-B451-A7AE53738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27B3B9E5-B6A4-4329-B796-F2AEFF68C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0137" y="1322178"/>
            <a:ext cx="8305810" cy="4811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3808" y="343018"/>
            <a:ext cx="2170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действующих </a:t>
            </a:r>
            <a:r>
              <a:rPr lang="ru-RU" sz="2800" b="1" dirty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соглашений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45720" y="315323"/>
            <a:ext cx="3623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</a:t>
            </a: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Дальнего и Ближнего зарубежья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Договор – Бесплатные иконки: файлы и папки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42" y="340096"/>
            <a:ext cx="745589" cy="7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626764" y="5338618"/>
            <a:ext cx="2409183" cy="10714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Чурянина Дарья Андреевна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66314" y="4569177"/>
            <a:ext cx="267008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(от 25.05.2022г. №198)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об инвентаризации договоров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 итогам которого 11 соглашений о сотрудничестве с зарубежными </a:t>
            </a:r>
          </a:p>
          <a:p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рганизациями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утратили силу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/>
          <p:nvPr/>
        </p:nvSpPr>
        <p:spPr>
          <a:xfrm>
            <a:off x="3176" y="6550375"/>
            <a:ext cx="12188825" cy="312000"/>
          </a:xfrm>
          <a:prstGeom prst="rect">
            <a:avLst/>
          </a:prstGeom>
          <a:solidFill>
            <a:srgbClr val="D5DDD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11972597" y="6689908"/>
            <a:ext cx="180075" cy="177609"/>
          </a:xfrm>
          <a:custGeom>
            <a:avLst/>
            <a:gdLst/>
            <a:ahLst/>
            <a:cxnLst/>
            <a:rect l="l" t="t" r="r" b="b"/>
            <a:pathLst>
              <a:path w="434578" h="428626" extrusionOk="0">
                <a:moveTo>
                  <a:pt x="0" y="428626"/>
                </a:moveTo>
                <a:lnTo>
                  <a:pt x="434578" y="0"/>
                </a:lnTo>
                <a:cubicBezTo>
                  <a:pt x="433387" y="142875"/>
                  <a:pt x="432197" y="285751"/>
                  <a:pt x="431006" y="428626"/>
                </a:cubicBezTo>
                <a:lnTo>
                  <a:pt x="0" y="428626"/>
                </a:lnTo>
                <a:close/>
              </a:path>
            </a:pathLst>
          </a:custGeom>
          <a:solidFill>
            <a:srgbClr val="53C47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11193541" y="6085379"/>
            <a:ext cx="1008000" cy="952456"/>
          </a:xfrm>
          <a:custGeom>
            <a:avLst/>
            <a:gdLst/>
            <a:ahLst/>
            <a:cxnLst/>
            <a:rect l="l" t="t" r="r" b="b"/>
            <a:pathLst>
              <a:path w="1183376" h="1179530" extrusionOk="0">
                <a:moveTo>
                  <a:pt x="1183249" y="0"/>
                </a:moveTo>
                <a:cubicBezTo>
                  <a:pt x="1184639" y="329732"/>
                  <a:pt x="1174234" y="639803"/>
                  <a:pt x="1175624" y="969535"/>
                </a:cubicBezTo>
                <a:lnTo>
                  <a:pt x="947951" y="1177808"/>
                </a:lnTo>
                <a:lnTo>
                  <a:pt x="0" y="1179530"/>
                </a:lnTo>
                <a:lnTo>
                  <a:pt x="1183249" y="0"/>
                </a:lnTo>
                <a:close/>
              </a:path>
            </a:pathLst>
          </a:custGeom>
          <a:solidFill>
            <a:srgbClr val="20883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"/>
          <p:cNvSpPr txBox="1"/>
          <p:nvPr/>
        </p:nvSpPr>
        <p:spPr>
          <a:xfrm>
            <a:off x="707763" y="6533758"/>
            <a:ext cx="1547736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ru-RU" sz="1467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http://kubsau.ru</a:t>
            </a:r>
            <a:endParaRPr sz="1467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192245" y="6555104"/>
            <a:ext cx="516956" cy="327971"/>
          </a:xfrm>
          <a:custGeom>
            <a:avLst/>
            <a:gdLst/>
            <a:ahLst/>
            <a:cxnLst/>
            <a:rect l="l" t="t" r="r" b="b"/>
            <a:pathLst>
              <a:path w="582005" h="369237" extrusionOk="0">
                <a:moveTo>
                  <a:pt x="403125" y="599"/>
                </a:moveTo>
                <a:lnTo>
                  <a:pt x="582005" y="0"/>
                </a:lnTo>
                <a:lnTo>
                  <a:pt x="192120" y="367514"/>
                </a:lnTo>
                <a:lnTo>
                  <a:pt x="0" y="369237"/>
                </a:lnTo>
                <a:lnTo>
                  <a:pt x="403125" y="59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57" y="-515733"/>
            <a:ext cx="12756795" cy="1281569"/>
            <a:chOff x="2593" y="-386800"/>
            <a:chExt cx="9567596" cy="961177"/>
          </a:xfrm>
        </p:grpSpPr>
        <p:grpSp>
          <p:nvGrpSpPr>
            <p:cNvPr id="152" name="Google Shape;152;p3"/>
            <p:cNvGrpSpPr/>
            <p:nvPr/>
          </p:nvGrpSpPr>
          <p:grpSpPr>
            <a:xfrm>
              <a:off x="995155" y="-386800"/>
              <a:ext cx="8575034" cy="919057"/>
              <a:chOff x="-371872" y="306037"/>
              <a:chExt cx="8575034" cy="919057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51316" y="694975"/>
                <a:ext cx="6648067" cy="317921"/>
              </a:xfrm>
              <a:custGeom>
                <a:avLst/>
                <a:gdLst/>
                <a:ahLst/>
                <a:cxnLst/>
                <a:rect l="l" t="t" r="r" b="b"/>
                <a:pathLst>
                  <a:path w="6153117" h="317921" extrusionOk="0">
                    <a:moveTo>
                      <a:pt x="276383" y="292"/>
                    </a:moveTo>
                    <a:lnTo>
                      <a:pt x="6153117" y="0"/>
                    </a:lnTo>
                    <a:lnTo>
                      <a:pt x="5832953" y="317921"/>
                    </a:lnTo>
                    <a:lnTo>
                      <a:pt x="0" y="309444"/>
                    </a:lnTo>
                    <a:lnTo>
                      <a:pt x="276383" y="292"/>
                    </a:lnTo>
                    <a:close/>
                  </a:path>
                </a:pathLst>
              </a:custGeom>
              <a:solidFill>
                <a:srgbClr val="D5DDDD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4" name="Google Shape;154;p3"/>
              <p:cNvGrpSpPr/>
              <p:nvPr/>
            </p:nvGrpSpPr>
            <p:grpSpPr>
              <a:xfrm>
                <a:off x="6654553" y="306037"/>
                <a:ext cx="1548609" cy="919057"/>
                <a:chOff x="7298849" y="-642704"/>
                <a:chExt cx="2557078" cy="1517559"/>
              </a:xfrm>
            </p:grpSpPr>
            <p:sp>
              <p:nvSpPr>
                <p:cNvPr id="155" name="Google Shape;155;p3"/>
                <p:cNvSpPr/>
                <p:nvPr/>
              </p:nvSpPr>
              <p:spPr>
                <a:xfrm>
                  <a:off x="7864230" y="-3571"/>
                  <a:ext cx="1142761" cy="340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93" h="314070" extrusionOk="0">
                      <a:moveTo>
                        <a:pt x="315302" y="597"/>
                      </a:moveTo>
                      <a:lnTo>
                        <a:pt x="998193" y="0"/>
                      </a:lnTo>
                      <a:lnTo>
                        <a:pt x="682891" y="312347"/>
                      </a:lnTo>
                      <a:lnTo>
                        <a:pt x="0" y="314070"/>
                      </a:lnTo>
                      <a:lnTo>
                        <a:pt x="315302" y="597"/>
                      </a:lnTo>
                      <a:close/>
                    </a:path>
                  </a:pathLst>
                </a:custGeom>
                <a:solidFill>
                  <a:srgbClr val="8296B0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7525710" y="-3571"/>
                  <a:ext cx="1136307" cy="87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305" h="878425" extrusionOk="0">
                      <a:moveTo>
                        <a:pt x="884420" y="597"/>
                      </a:moveTo>
                      <a:lnTo>
                        <a:pt x="1136305" y="0"/>
                      </a:lnTo>
                      <a:lnTo>
                        <a:pt x="263790" y="876703"/>
                      </a:lnTo>
                      <a:lnTo>
                        <a:pt x="0" y="878425"/>
                      </a:lnTo>
                      <a:lnTo>
                        <a:pt x="884420" y="597"/>
                      </a:lnTo>
                      <a:close/>
                    </a:path>
                  </a:pathLst>
                </a:custGeom>
                <a:solidFill>
                  <a:srgbClr val="42817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213211" y="-642704"/>
                  <a:ext cx="1642716" cy="135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712" h="1352548" extrusionOk="0">
                      <a:moveTo>
                        <a:pt x="0" y="1348793"/>
                      </a:moveTo>
                      <a:lnTo>
                        <a:pt x="1360884" y="0"/>
                      </a:lnTo>
                      <a:lnTo>
                        <a:pt x="1640680" y="1005"/>
                      </a:lnTo>
                      <a:cubicBezTo>
                        <a:pt x="1641357" y="219744"/>
                        <a:pt x="1642035" y="438484"/>
                        <a:pt x="1642712" y="657223"/>
                      </a:cubicBezTo>
                      <a:lnTo>
                        <a:pt x="929036" y="1352548"/>
                      </a:lnTo>
                      <a:lnTo>
                        <a:pt x="0" y="1348793"/>
                      </a:lnTo>
                      <a:close/>
                    </a:path>
                  </a:pathLst>
                </a:custGeom>
                <a:solidFill>
                  <a:srgbClr val="53C471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7298849" y="-8618"/>
                  <a:ext cx="744012" cy="53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09" h="533093" extrusionOk="0">
                      <a:moveTo>
                        <a:pt x="544512" y="0"/>
                      </a:moveTo>
                      <a:lnTo>
                        <a:pt x="744009" y="1784"/>
                      </a:lnTo>
                      <a:lnTo>
                        <a:pt x="206532" y="533093"/>
                      </a:lnTo>
                      <a:lnTo>
                        <a:pt x="0" y="532439"/>
                      </a:lnTo>
                      <a:lnTo>
                        <a:pt x="544512" y="0"/>
                      </a:lnTo>
                      <a:close/>
                    </a:path>
                  </a:pathLst>
                </a:custGeom>
                <a:solidFill>
                  <a:srgbClr val="A3D35B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0" name="Google Shape;160;p3"/>
              <p:cNvSpPr/>
              <p:nvPr/>
            </p:nvSpPr>
            <p:spPr>
              <a:xfrm>
                <a:off x="-371872" y="688943"/>
                <a:ext cx="583609" cy="483004"/>
              </a:xfrm>
              <a:custGeom>
                <a:avLst/>
                <a:gdLst/>
                <a:ahLst/>
                <a:cxnLst/>
                <a:rect l="l" t="t" r="r" b="b"/>
                <a:pathLst>
                  <a:path w="951700" h="787641" extrusionOk="0">
                    <a:moveTo>
                      <a:pt x="751230" y="598"/>
                    </a:moveTo>
                    <a:lnTo>
                      <a:pt x="951700" y="0"/>
                    </a:lnTo>
                    <a:lnTo>
                      <a:pt x="211099" y="781143"/>
                    </a:lnTo>
                    <a:lnTo>
                      <a:pt x="0" y="787641"/>
                    </a:lnTo>
                    <a:lnTo>
                      <a:pt x="751230" y="598"/>
                    </a:lnTo>
                    <a:close/>
                  </a:path>
                </a:pathLst>
              </a:custGeom>
              <a:solidFill>
                <a:srgbClr val="53C47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45807" y="690002"/>
                <a:ext cx="625010" cy="316489"/>
              </a:xfrm>
              <a:custGeom>
                <a:avLst/>
                <a:gdLst/>
                <a:ahLst/>
                <a:cxnLst/>
                <a:rect l="l" t="t" r="r" b="b"/>
                <a:pathLst>
                  <a:path w="1032024" h="522590" extrusionOk="0">
                    <a:moveTo>
                      <a:pt x="496475" y="0"/>
                    </a:moveTo>
                    <a:lnTo>
                      <a:pt x="1032024" y="3439"/>
                    </a:lnTo>
                    <a:lnTo>
                      <a:pt x="513989" y="522590"/>
                    </a:lnTo>
                    <a:lnTo>
                      <a:pt x="0" y="521015"/>
                    </a:lnTo>
                    <a:lnTo>
                      <a:pt x="496475" y="0"/>
                    </a:lnTo>
                    <a:close/>
                  </a:path>
                </a:pathLst>
              </a:custGeom>
              <a:solidFill>
                <a:srgbClr val="22853B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2593" y="-1674"/>
              <a:ext cx="1403106" cy="576051"/>
              <a:chOff x="792816" y="-1"/>
              <a:chExt cx="1154427" cy="473955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792816" y="-1"/>
                <a:ext cx="693443" cy="47395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 rot="10800000" flipH="1">
                <a:off x="1484459" y="-1"/>
                <a:ext cx="462784" cy="473954"/>
              </a:xfrm>
              <a:prstGeom prst="rtTriangl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10803602" y="6546295"/>
            <a:ext cx="931956" cy="515643"/>
            <a:chOff x="8124823" y="4902347"/>
            <a:chExt cx="698967" cy="386732"/>
          </a:xfrm>
        </p:grpSpPr>
        <p:sp>
          <p:nvSpPr>
            <p:cNvPr id="165" name="Google Shape;165;p3"/>
            <p:cNvSpPr/>
            <p:nvPr/>
          </p:nvSpPr>
          <p:spPr>
            <a:xfrm>
              <a:off x="8165687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53C47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8124823" y="4902347"/>
              <a:ext cx="594000" cy="386732"/>
            </a:xfrm>
            <a:custGeom>
              <a:avLst/>
              <a:gdLst/>
              <a:ahLst/>
              <a:cxnLst/>
              <a:rect l="l" t="t" r="r" b="b"/>
              <a:pathLst>
                <a:path w="912184" h="638577" extrusionOk="0">
                  <a:moveTo>
                    <a:pt x="660299" y="596"/>
                  </a:moveTo>
                  <a:lnTo>
                    <a:pt x="912184" y="0"/>
                  </a:lnTo>
                  <a:lnTo>
                    <a:pt x="275588" y="636853"/>
                  </a:lnTo>
                  <a:lnTo>
                    <a:pt x="0" y="638576"/>
                  </a:lnTo>
                  <a:lnTo>
                    <a:pt x="660299" y="596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65;p3"/>
            <p:cNvSpPr/>
            <p:nvPr/>
          </p:nvSpPr>
          <p:spPr>
            <a:xfrm>
              <a:off x="8436073" y="4902347"/>
              <a:ext cx="387717" cy="245978"/>
            </a:xfrm>
            <a:custGeom>
              <a:avLst/>
              <a:gdLst/>
              <a:ahLst/>
              <a:cxnLst/>
              <a:rect l="l" t="t" r="r" b="b"/>
              <a:pathLst>
                <a:path w="582005" h="369237" extrusionOk="0">
                  <a:moveTo>
                    <a:pt x="403125" y="599"/>
                  </a:moveTo>
                  <a:lnTo>
                    <a:pt x="582005" y="0"/>
                  </a:lnTo>
                  <a:lnTo>
                    <a:pt x="192120" y="367514"/>
                  </a:lnTo>
                  <a:lnTo>
                    <a:pt x="0" y="369237"/>
                  </a:lnTo>
                  <a:lnTo>
                    <a:pt x="403125" y="599"/>
                  </a:lnTo>
                  <a:close/>
                </a:path>
              </a:pathLst>
            </a:custGeom>
            <a:solidFill>
              <a:srgbClr val="20883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2" name="Рисунок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8" y="128031"/>
            <a:ext cx="845435" cy="45289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5" y="443183"/>
            <a:ext cx="10757391" cy="605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818</Words>
  <Application>Microsoft Office PowerPoint</Application>
  <PresentationFormat>Широкоэкранный</PresentationFormat>
  <Paragraphs>188</Paragraphs>
  <Slides>25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BlissPro</vt:lpstr>
      <vt:lpstr>Calibri</vt:lpstr>
      <vt:lpstr>Calibri Light</vt:lpstr>
      <vt:lpstr>Lato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Леонид Попок</dc:creator>
  <cp:lastModifiedBy>User</cp:lastModifiedBy>
  <cp:revision>179</cp:revision>
  <dcterms:created xsi:type="dcterms:W3CDTF">2021-03-28T19:00:53Z</dcterms:created>
  <dcterms:modified xsi:type="dcterms:W3CDTF">2023-10-02T06:43:29Z</dcterms:modified>
</cp:coreProperties>
</file>