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4" r:id="rId24"/>
    <p:sldId id="277" r:id="rId25"/>
    <p:sldId id="278" r:id="rId26"/>
    <p:sldId id="279" r:id="rId27"/>
    <p:sldId id="280" r:id="rId28"/>
    <p:sldId id="281" r:id="rId29"/>
    <p:sldId id="282" r:id="rId30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 autoAdjust="0"/>
    <p:restoredTop sz="94660"/>
  </p:normalViewPr>
  <p:slideViewPr>
    <p:cSldViewPr snapToGrid="0">
      <p:cViewPr>
        <p:scale>
          <a:sx n="96" d="100"/>
          <a:sy n="96" d="100"/>
        </p:scale>
        <p:origin x="-869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F204-6D88-4780-9605-F673A526DBA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5EA92-6D48-4292-AC5C-0321467F40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332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F204-6D88-4780-9605-F673A526DBA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5EA92-6D48-4292-AC5C-0321467F40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087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F204-6D88-4780-9605-F673A526DBA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5EA92-6D48-4292-AC5C-0321467F40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172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F204-6D88-4780-9605-F673A526DBA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5EA92-6D48-4292-AC5C-0321467F40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345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F204-6D88-4780-9605-F673A526DBA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5EA92-6D48-4292-AC5C-0321467F40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466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F204-6D88-4780-9605-F673A526DBA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5EA92-6D48-4292-AC5C-0321467F40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44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F204-6D88-4780-9605-F673A526DBA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5EA92-6D48-4292-AC5C-0321467F40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10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F204-6D88-4780-9605-F673A526DBA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5EA92-6D48-4292-AC5C-0321467F40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940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F204-6D88-4780-9605-F673A526DBA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5EA92-6D48-4292-AC5C-0321467F40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463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F204-6D88-4780-9605-F673A526DBA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5EA92-6D48-4292-AC5C-0321467F40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8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F204-6D88-4780-9605-F673A526DBA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5EA92-6D48-4292-AC5C-0321467F40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862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1F204-6D88-4780-9605-F673A526DBA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5EA92-6D48-4292-AC5C-0321467F40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94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vineandwine.vin/ru/publikacii/osnovnye-zabolevanija-na-vinogradnikah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vineandwine.vin/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vineandvine.vin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vineandwine.vin/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antiplagiat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4744" y="1921933"/>
            <a:ext cx="6839923" cy="2489200"/>
          </a:xfrm>
          <a:ln w="38100">
            <a:solidFill>
              <a:srgbClr val="C00000"/>
            </a:solidFill>
          </a:ln>
        </p:spPr>
        <p:txBody>
          <a:bodyPr anchor="b">
            <a:normAutofit/>
          </a:bodyPr>
          <a:lstStyle/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ПИСАТЬ ЭССЕ? </a:t>
            </a:r>
            <a:endParaRPr lang="ru-RU" sz="4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90926" y="4580467"/>
            <a:ext cx="7923742" cy="1684867"/>
          </a:xfrm>
          <a:ln w="38100">
            <a:solidFill>
              <a:schemeClr val="bg2">
                <a:lumMod val="50000"/>
              </a:schemeClr>
            </a:solidFill>
          </a:ln>
        </p:spPr>
        <p:txBody>
          <a:bodyPr anchor="b">
            <a:normAutofit/>
          </a:bodyPr>
          <a:lstStyle/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ЛЕОНИД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ФАДЕЕВ —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2 MW Student,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лауреат премии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WSET/IWSC “The Future 50”,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винный академик,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DipWSET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WorldSom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Magister Sommelier,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исполнительный директор АО «Скалистый берег».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1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1514644"/>
            <a:ext cx="7637991" cy="940689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 УСПЕШНОГО ВВЕДЕНИЯ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2548467"/>
            <a:ext cx="10791824" cy="4191000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«Какие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питательные вещества важны для виноградной лозы для производства качественного винограда и почему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Питательные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 важны для обеспечения нормального роста виноградной лозы и плодоношения качественного винограда, который будет использоваться для производства вин. Качественный виноград — это здоровые (незатронутые болезнями), полностью развитые и физиологически зрелые ягоды. Питательные вещества являются элементами, участвующими в росте лозы, ее жизнедеятельности, в формировании и развитии ягод и в процессе фотосинтеза. Питательные вещества можно разделить на две основные группы: макроэлементы (требуются в большом количестве) и микроэлементы (требуются в небольших количествах). Основными макроэлементами являются азот, фосфор и калий, а к важным микроэлементам можно отнести железо, магний и бор. Питательные вещества требуются в определенных количествах. Дефицит питательных веществ может ухудшить рост виноградного куста, а избыток может быть токсичным для растения. Таким образом, производители винограда по всему миру создают и применяют планы мероприятий по работе с удобрениями, чтобы контролировать избыток или недостаток питательных веществ. Питательные вещества поступают в лозу через удобрения, вносимые в почву или на листья. Состав и количество вносимых удобрений варьируются в зависимости от типа почвы, содержания в ней макро- и микроэлементов, сорта винограда, возраста лозы и типа подвоя. В этом эссе будут рассмотрены наиболее важные питательные вещества для производства качественного винограда с указанием причин, по которым они важны.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		</a:t>
            </a: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189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28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152650"/>
            <a:ext cx="6867524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ВАРИАНТЫ СТРУКТУРЫ ЭССЕ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3476625"/>
            <a:ext cx="10791824" cy="2724150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Хронологическая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-анализ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и против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Прошлое / Настоящее / Будущее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Кто? / Что? / Зачем? / Где? / Когда? / Как?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Смешанная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55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181225"/>
            <a:ext cx="6867524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ХРОНОЛОГИЧЕСКАЯ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СТРУКТУРА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3476624"/>
            <a:ext cx="10791824" cy="2771775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винодел может повлиять на уровень алкоголя в некрепленом вине от виноградника до погреба и почему это может быть желательно?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винограднике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брожения 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брожения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28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381250"/>
            <a:ext cx="2600324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SWOT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3676650"/>
            <a:ext cx="10791824" cy="2705099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ли Австралия восстановить свои экспортные рынки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Сильные стороны (например, сильные бренды)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Слабые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(например, нейтральное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восприятие)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озможности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новые стили)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грозы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курсы валют) </a:t>
            </a:r>
          </a:p>
        </p:txBody>
      </p:sp>
    </p:spTree>
    <p:extLst>
      <p:ext uri="{BB962C8B-B14F-4D97-AF65-F5344CB8AC3E}">
        <p14:creationId xmlns:p14="http://schemas.microsoft.com/office/powerpoint/2010/main" val="70604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062247"/>
            <a:ext cx="4171949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И ПРОТИВ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3409951"/>
            <a:ext cx="10791824" cy="2714624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Каковы преимущества и недостатки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диких 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селекционных дрожжей в виноделии?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диких дрожжей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селекционных дрожжей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диких дрожжей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 селекционных дрожжей </a:t>
            </a:r>
          </a:p>
        </p:txBody>
      </p:sp>
    </p:spTree>
    <p:extLst>
      <p:ext uri="{BB962C8B-B14F-4D97-AF65-F5344CB8AC3E}">
        <p14:creationId xmlns:p14="http://schemas.microsoft.com/office/powerpoint/2010/main" val="164425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085975"/>
            <a:ext cx="5305424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ТАКОЕ АБЗАЦ?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3349626"/>
            <a:ext cx="10791824" cy="2800349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часть текста, в котором выражается законченная мысль. В каждом абзаце раскрывается одна основная идея. В подтверждение аргументов абзаца кандидат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привести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реальные примеры из отрасли.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абзац должен быть четко связан с основной идеей эссе.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абзац должен быть логически выстроен и включать доказательства, факты (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примеры, цифры, дозировки, мнения специалистов, статистика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т.д.).</a:t>
            </a:r>
          </a:p>
        </p:txBody>
      </p:sp>
    </p:spTree>
    <p:extLst>
      <p:ext uri="{BB962C8B-B14F-4D97-AF65-F5344CB8AC3E}">
        <p14:creationId xmlns:p14="http://schemas.microsoft.com/office/powerpoint/2010/main" val="204738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381250"/>
            <a:ext cx="3267074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АБЗАЦЫ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3676652"/>
            <a:ext cx="10791824" cy="1819274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Тело эссе: 4–6 абзацев. 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абзац начинается с главного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предложения, в котором озвучивается основная идея.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Желательно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эссе привести примеры в подтверждение ваших слов. </a:t>
            </a:r>
          </a:p>
        </p:txBody>
      </p:sp>
    </p:spTree>
    <p:extLst>
      <p:ext uri="{BB962C8B-B14F-4D97-AF65-F5344CB8AC3E}">
        <p14:creationId xmlns:p14="http://schemas.microsoft.com/office/powerpoint/2010/main" val="206659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5" y="2062248"/>
            <a:ext cx="7485591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ГЛАВНОЕ 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ПРЕДЛОЖЕНИЕ АБЗАЦА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3328460"/>
            <a:ext cx="10791824" cy="1819274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предложение — это заголовок вашего абзаца.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предложение дает представление, о чем пойдет речь в данном абзаце.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предложение должно быть четким и понятным, без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«воды».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8887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7" y="1714500"/>
            <a:ext cx="8553449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ПРИМЕРЫ ГЛАВНЫХ ПРЕДЛОЖЕНИЙ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7" y="2981156"/>
            <a:ext cx="10791824" cy="3619669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«Изучите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некачественного урожая на виноделие.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Проиллюстрируйте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свой ответ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примерами».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Чрезмерное количество воды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виде осадков или неправильного орошения может отрицательно повлиять на качество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винограда.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Недостаточное количество воды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течение вегетационного периода может вызвать сильный стресс винограда, что приведет к снижению качества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урожая.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Еще один фактор, который может стать причиной плохого урожая —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0729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276475"/>
            <a:ext cx="8553449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МОЖЕТ БЫТЬ НЕ ТАК С АБЗАЦЕМ?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3569590"/>
            <a:ext cx="10791824" cy="1686094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главного предложения. Не понятно, о чем пойдет речь в абзаце.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абзаце больше чем одна идея, содержание размыто.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Привидение только примеров, отсутствует аргументация. </a:t>
            </a:r>
          </a:p>
        </p:txBody>
      </p:sp>
    </p:spTree>
    <p:extLst>
      <p:ext uri="{BB962C8B-B14F-4D97-AF65-F5344CB8AC3E}">
        <p14:creationId xmlns:p14="http://schemas.microsoft.com/office/powerpoint/2010/main" val="113724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1964267"/>
            <a:ext cx="5393267" cy="1092199"/>
          </a:xfrm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ЭССЕ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285066"/>
            <a:ext cx="10786533" cy="2616200"/>
          </a:xfr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«Использование покровных культур (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залуживание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междурядий) в виноградарстве, плюсы и минусы».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89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266950"/>
            <a:ext cx="4210049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ЗАКЛЮЧЕНИЕ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3547364"/>
            <a:ext cx="10791824" cy="2505244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итогов всего вышесказанного.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Излагаются основные тезисы/идеи эссе, дается основной вывод.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 читателю, почему вы считаете, что вы правильно ответили на вопрос эссе.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Дает ответ, что вы предлагаете/рекомендуете по вопросу эссе.  </a:t>
            </a:r>
          </a:p>
        </p:txBody>
      </p:sp>
    </p:spTree>
    <p:extLst>
      <p:ext uri="{BB962C8B-B14F-4D97-AF65-F5344CB8AC3E}">
        <p14:creationId xmlns:p14="http://schemas.microsoft.com/office/powerpoint/2010/main" val="283573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790825"/>
            <a:ext cx="9039224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ЧЕГО НЕ НУЖНО ПИСАТЬ В ЗАКЛЮЧЕНИИ 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4105106"/>
            <a:ext cx="10791824" cy="1686094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Новую идею или тезис, не упомянутый в абзацах эссе.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примеры, цифры, статистику, факты и т.д.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Делать сентиментальные или эмоциональные выводы.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8592" y="60489"/>
            <a:ext cx="2065866" cy="14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04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8592" y="60489"/>
            <a:ext cx="2065866" cy="1454155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76276" y="1619250"/>
            <a:ext cx="4714874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ПРИМЕРЫ В ЭССЕ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76276" y="2914650"/>
            <a:ext cx="10791824" cy="3486150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Комплексные удобрения обычно используются для обеспечения достаточного количества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 веществ, которые необходимо восполнить.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АО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«Скалистый берег»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(Краснодарский край, Россия) использует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Terra-Sorb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Complex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(однократное  опрыскивание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цветением,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л / га).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Сульфат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калия обычно используется для устранения дефицита калия (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почву 120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кг/га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опрыскивание на листву 35-45 г/10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борьбы с Бреттаномицесом можно использовать химическую альтернативу SO2,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частности,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Велькорин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946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7333" y="1964267"/>
            <a:ext cx="5393267" cy="1092199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b="1" dirty="0"/>
          </a:p>
          <a:p>
            <a:r>
              <a:rPr lang="ru-RU" sz="3600" b="1" dirty="0" smtClean="0"/>
              <a:t>ПРИМЕР УСПЕШНОГО ЭССЕ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7333" y="3285066"/>
            <a:ext cx="10786533" cy="2616200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«Основные заболевания на виноградниках России и актуальные методы борьбы с ними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https://vineandwine.vin/ru/publikacii/osnovnye-zabolevanija-na-vinogradnikah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00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8592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409825"/>
            <a:ext cx="3400424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ПРЕМИЯ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3687234"/>
            <a:ext cx="10791824" cy="1914525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лучшего эссе получит единовременную стипендию АО «Скалистый берег» в размере 50 000 рублей (не облагается налогом).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Лучшие эссе могут быть опубликованы на сайте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www.vineandwine.vin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5723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8592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790825"/>
            <a:ext cx="6496049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 НАПИСАНИЯ ЭССЕ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4054475"/>
            <a:ext cx="10791824" cy="1352550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«15» ноября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 года включительно. После указанной даты эссе не принимаются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Победитель будет объявлен до 15 декабря 2020.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2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8592" y="60489"/>
            <a:ext cx="2065866" cy="1454155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76276" y="2790825"/>
            <a:ext cx="6496049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ДАТА НАПИСАНИЯ ЭССЕ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76276" y="4071408"/>
            <a:ext cx="10791824" cy="1352550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Датой написания эссе считается дата отправления эссе на электронную почту info@skbereg.ru.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для справок: 8 (86133) 2-71-31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65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8592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790825"/>
            <a:ext cx="6496049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ФОТО АВТОРА ЭССЕ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4100343"/>
            <a:ext cx="10791824" cy="2066925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эссе и титульным листом кандидат обязан направить файл со своей фотографией в хорошем качестве, на которой четко видно лицо автора. Фото будет использовано, в случае публикации эссе, на сайте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www.vineandvine.vin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Без фото автора эссе не принимается.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02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8592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790825"/>
            <a:ext cx="6496049" cy="10668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ПРАВА НА ПУБЛИКАЦИЮ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4100343"/>
            <a:ext cx="10791824" cy="2014707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Лучшие эссе могут быть опубликованы на сайте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www.vineandwine.vin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Кандидат, направивший эссе на info@skbereg.ru, соглашается с тем, что его эссе может быть опубликовано на сайте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www.vineandwine.vin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 его авторством, вне зависимости от того, получит ли он единовременную стипендию или нет. </a:t>
            </a:r>
          </a:p>
        </p:txBody>
      </p:sp>
    </p:spTree>
    <p:extLst>
      <p:ext uri="{BB962C8B-B14F-4D97-AF65-F5344CB8AC3E}">
        <p14:creationId xmlns:p14="http://schemas.microsoft.com/office/powerpoint/2010/main" val="156244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8592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658410" y="2024384"/>
            <a:ext cx="8477249" cy="2557632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995389" y="2394075"/>
            <a:ext cx="8439150" cy="2614781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07630" y="3150658"/>
            <a:ext cx="879008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СПАСИБО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ВНИМАНИЕ! 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7533" y="5195152"/>
            <a:ext cx="730097" cy="730772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2501693" y="5449846"/>
            <a:ext cx="13292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dr.leowine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6637" y="5410477"/>
            <a:ext cx="365020" cy="362586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5355348" y="5469239"/>
            <a:ext cx="1975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Leonid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Fadeev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972402" y="5742523"/>
            <a:ext cx="2247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www.vineandwine.vin</a:t>
            </a:r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76047" y="5805457"/>
            <a:ext cx="731583" cy="725487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6637" y="6020730"/>
            <a:ext cx="365020" cy="362586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2450892" y="6060151"/>
            <a:ext cx="14308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vine_a_wine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414538" y="6060151"/>
            <a:ext cx="12900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Vine&amp;Wine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35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4529" y="1964267"/>
            <a:ext cx="8238067" cy="1092200"/>
          </a:xfrm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ТРЕБОВАНИЯ К ЭССЕ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4529" y="3324225"/>
            <a:ext cx="10811934" cy="2028825"/>
          </a:xfr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русский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сдачи эссе: электронный документ в формате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docx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шрифт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размер шрифта — 12. Каждый новый абзац начинать после отступа и с красной строки.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21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1" y="1617133"/>
            <a:ext cx="9414934" cy="1117601"/>
          </a:xfrm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ЭССЕ ДОЛЖНО ОТВЕЧАТЬ СЛЕДУЮЩИМ ТРЕБОВАНИЯМ: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1" y="2837223"/>
            <a:ext cx="10800294" cy="3882311"/>
          </a:xfr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rmAutofit fontScale="25000" lnSpcReduction="20000"/>
          </a:bodyPr>
          <a:lstStyle/>
          <a:p>
            <a:pPr lvl="0"/>
            <a:endParaRPr lang="ru-RU" sz="3600" dirty="0" smtClean="0"/>
          </a:p>
          <a:p>
            <a:pPr lvl="0"/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оригинальность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(наличие уникальных мыслей автора);</a:t>
            </a:r>
          </a:p>
          <a:p>
            <a:pPr lvl="0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критический анализ (что делается и почему?);</a:t>
            </a:r>
          </a:p>
          <a:p>
            <a:pPr lvl="0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научность (корректное употребление терминов, понятий, формулировок);</a:t>
            </a:r>
          </a:p>
          <a:p>
            <a:pPr lvl="0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креативность (аналитические способности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автора);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объективность (существующие факты в отрасли);</a:t>
            </a:r>
          </a:p>
          <a:p>
            <a:pPr lvl="0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написано и оформлено лично кандидатом на получение единовременной стипендии (все эссе проходят проверку на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плагиат на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ресурсе 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www.antiplagiat.ru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допускается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5% заимствований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использование аббревиатур при условии полной их расшифровки при первом упоминании; </a:t>
            </a:r>
          </a:p>
          <a:p>
            <a:pPr lvl="0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ссылка на авторитетное мнение эксперта в отрасли с обязательным указанием имени, фамилии и регалий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приведение статистических данных с обязательным указанием источника.</a:t>
            </a:r>
          </a:p>
          <a:p>
            <a:pPr marL="0" indent="0">
              <a:buNone/>
            </a:pPr>
            <a:endParaRPr lang="ru-RU" sz="8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19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733" y="2099818"/>
            <a:ext cx="5393267" cy="1083734"/>
          </a:xfrm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ЭССЕ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2733" y="3400425"/>
            <a:ext cx="10774892" cy="2790825"/>
          </a:xfr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1300–2000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Титульный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 (ВУЗ, ФИО автора, курс, группа, год написания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эссе, кол-во слов эссе) 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примерно 200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часть: 4–6 абзацев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примерно 200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  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28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43467" y="1895475"/>
            <a:ext cx="7543800" cy="1075267"/>
          </a:xfrm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К НАПИСАНИЮ ЭССЕ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643467" y="3149599"/>
            <a:ext cx="10828866" cy="2971801"/>
          </a:xfr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/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Прочтите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внимательно вопрос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план эссе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абзацы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заключение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ТРЕБУЕТСЯ указывать в эссе список литературы, сноски/ссылки </a:t>
            </a:r>
          </a:p>
        </p:txBody>
      </p:sp>
    </p:spTree>
    <p:extLst>
      <p:ext uri="{BB962C8B-B14F-4D97-AF65-F5344CB8AC3E}">
        <p14:creationId xmlns:p14="http://schemas.microsoft.com/office/powerpoint/2010/main" val="34283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400" y="2858558"/>
            <a:ext cx="10600265" cy="1092199"/>
          </a:xfrm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ПЛАНИРОВНИЕ: КАК ОТВЕТИТЬ НА ВОПРОС ЭССЕ?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0400" y="4265970"/>
            <a:ext cx="10718800" cy="1182329"/>
          </a:xfrm>
          <a:ln w="38100">
            <a:solidFill>
              <a:schemeClr val="bg2">
                <a:lumMod val="50000"/>
              </a:schemeClr>
            </a:solidFill>
          </a:ln>
        </p:spPr>
        <p:txBody>
          <a:bodyPr anchor="ctr"/>
          <a:lstStyle/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 хорошее эссе без плана.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44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676276" y="1694392"/>
            <a:ext cx="4733924" cy="1066800"/>
          </a:xfrm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ВВЕДЕНИЯ </a:t>
            </a:r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676276" y="2870200"/>
            <a:ext cx="10791824" cy="3742267"/>
          </a:xfr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Autofit/>
          </a:bodyPr>
          <a:lstStyle/>
          <a:p>
            <a:pPr lvl="0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понимание автором вопроса, раскрывает основные понятия/определения, обозначает проблематику и раскрывает, как будет дан ответ на поставленный вопрос в эссе.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Произвести на читателя хорошее первое впечатление.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Демонстрирует читателю, как вы поняли вопрос.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гид по вашему эссе. Показывает читателю, как вы будите отвечать на вопрос. Строго придерживайтесь выбранного пути.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lvl="0" indent="-271463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Введение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пишется от третьего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0112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48950"/>
            <a:ext cx="2146197" cy="14656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67" y="60489"/>
            <a:ext cx="2065866" cy="1454155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76276" y="2071773"/>
            <a:ext cx="6867524" cy="108585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ВКЛЮЧИТЬ В ВВЕДЕНИЕ?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6276" y="3343275"/>
            <a:ext cx="10791824" cy="2095500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знаете с чего начать, повторите вопрос эссе.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Дайте свою интерпретацию вопроса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эссе.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ключевые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термины.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Дайте краткую структуру своего эссе.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67920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623</TotalTime>
  <Words>1308</Words>
  <Application>Microsoft Office PowerPoint</Application>
  <PresentationFormat>Произвольный</PresentationFormat>
  <Paragraphs>138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office theme</vt:lpstr>
      <vt:lpstr>КАК ПИСАТЬ ЭССЕ? </vt:lpstr>
      <vt:lpstr> ТЕМА ЭССЕ </vt:lpstr>
      <vt:lpstr>ОСНОВНЫЕ ТРЕБОВАНИЯ К ЭССЕ </vt:lpstr>
      <vt:lpstr>ЭССЕ ДОЛЖНО ОТВЕЧАТЬ СЛЕДУЮЩИМ ТРЕБОВАНИЯМ: </vt:lpstr>
      <vt:lpstr>СТРУКТУРА ЭССЕ </vt:lpstr>
      <vt:lpstr>ПОДХОД К НАПИСАНИЮ ЭССЕ</vt:lpstr>
      <vt:lpstr>ПЛАНИРОВНИЕ: КАК ОТВЕТИТЬ НА ВОПРОС ЭССЕ? </vt:lpstr>
      <vt:lpstr>ЦЕЛЬ ВВЕДЕНИЯ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Секретарь</dc:creator>
  <cp:lastModifiedBy>Пользователь Windows</cp:lastModifiedBy>
  <cp:revision>49</cp:revision>
  <cp:lastPrinted>2020-02-26T10:59:36Z</cp:lastPrinted>
  <dcterms:created xsi:type="dcterms:W3CDTF">2020-02-07T13:12:09Z</dcterms:created>
  <dcterms:modified xsi:type="dcterms:W3CDTF">2020-10-12T11:06:08Z</dcterms:modified>
</cp:coreProperties>
</file>