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notesMasterIdLst>
    <p:notesMasterId r:id="rId23"/>
  </p:notesMasterIdLst>
  <p:sldIdLst>
    <p:sldId id="27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4630400" cy="8229600"/>
  <p:notesSz cx="8229600" cy="14630400"/>
  <p:defaultTextStyle>
    <a:defPPr>
      <a:defRPr lang="ru-RU"/>
    </a:defPPr>
    <a:lvl1pPr marL="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1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9822" autoAdjust="0"/>
  </p:normalViewPr>
  <p:slideViewPr>
    <p:cSldViewPr snapToGrid="0" snapToObjects="1">
      <p:cViewPr varScale="1">
        <p:scale>
          <a:sx n="58" d="100"/>
          <a:sy n="58" d="100"/>
        </p:scale>
        <p:origin x="756" y="8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7356A-A5E3-45B2-B84A-96F6A8D502C8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78D66-8534-4D60-94A2-831D3134E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463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531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2556519"/>
            <a:ext cx="12435840" cy="176403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2BE3-57F8-4C3D-A4A4-2D8E50357D17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8395-2586-4B45-8AA1-D73027FC6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67442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2BE3-57F8-4C3D-A4A4-2D8E50357D17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8395-2586-4B45-8AA1-D73027FC6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7824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607040" y="247656"/>
            <a:ext cx="3291840" cy="5265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1520" y="247656"/>
            <a:ext cx="9631680" cy="52654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2BE3-57F8-4C3D-A4A4-2D8E50357D17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8395-2586-4B45-8AA1-D73027FC6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57291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6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196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2BE3-57F8-4C3D-A4A4-2D8E50357D17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8395-2586-4B45-8AA1-D73027FC6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63020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241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686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7294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570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96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82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701" y="5288284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04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09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13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1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22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2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3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3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2BE3-57F8-4C3D-A4A4-2D8E50357D17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8395-2586-4B45-8AA1-D73027FC6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1867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1520" y="1440184"/>
            <a:ext cx="6461760" cy="407289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437120" y="1440184"/>
            <a:ext cx="6461760" cy="407289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2BE3-57F8-4C3D-A4A4-2D8E50357D17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8395-2586-4B45-8AA1-D73027FC6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85707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329567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1520" y="1842137"/>
            <a:ext cx="6464301" cy="7677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44" indent="0">
              <a:buNone/>
              <a:defRPr sz="2900" b="1"/>
            </a:lvl2pPr>
            <a:lvl3pPr marL="1306090" indent="0">
              <a:buNone/>
              <a:defRPr sz="2600" b="1"/>
            </a:lvl3pPr>
            <a:lvl4pPr marL="1959135" indent="0">
              <a:buNone/>
              <a:defRPr sz="2300" b="1"/>
            </a:lvl4pPr>
            <a:lvl5pPr marL="2612181" indent="0">
              <a:buNone/>
              <a:defRPr sz="2300" b="1"/>
            </a:lvl5pPr>
            <a:lvl6pPr marL="3265225" indent="0">
              <a:buNone/>
              <a:defRPr sz="2300" b="1"/>
            </a:lvl6pPr>
            <a:lvl7pPr marL="3918270" indent="0">
              <a:buNone/>
              <a:defRPr sz="2300" b="1"/>
            </a:lvl7pPr>
            <a:lvl8pPr marL="4571314" indent="0">
              <a:buNone/>
              <a:defRPr sz="2300" b="1"/>
            </a:lvl8pPr>
            <a:lvl9pPr marL="5224359" indent="0">
              <a:buNone/>
              <a:defRPr sz="2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432055" y="1842137"/>
            <a:ext cx="6466840" cy="7677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44" indent="0">
              <a:buNone/>
              <a:defRPr sz="2900" b="1"/>
            </a:lvl2pPr>
            <a:lvl3pPr marL="1306090" indent="0">
              <a:buNone/>
              <a:defRPr sz="2600" b="1"/>
            </a:lvl3pPr>
            <a:lvl4pPr marL="1959135" indent="0">
              <a:buNone/>
              <a:defRPr sz="2300" b="1"/>
            </a:lvl4pPr>
            <a:lvl5pPr marL="2612181" indent="0">
              <a:buNone/>
              <a:defRPr sz="2300" b="1"/>
            </a:lvl5pPr>
            <a:lvl6pPr marL="3265225" indent="0">
              <a:buNone/>
              <a:defRPr sz="2300" b="1"/>
            </a:lvl6pPr>
            <a:lvl7pPr marL="3918270" indent="0">
              <a:buNone/>
              <a:defRPr sz="2300" b="1"/>
            </a:lvl7pPr>
            <a:lvl8pPr marL="4571314" indent="0">
              <a:buNone/>
              <a:defRPr sz="2300" b="1"/>
            </a:lvl8pPr>
            <a:lvl9pPr marL="5224359" indent="0">
              <a:buNone/>
              <a:defRPr sz="2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432055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2BE3-57F8-4C3D-A4A4-2D8E50357D17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8395-2586-4B45-8AA1-D73027FC6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87645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2BE3-57F8-4C3D-A4A4-2D8E50357D17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8395-2586-4B45-8AA1-D73027FC6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6164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2BE3-57F8-4C3D-A4A4-2D8E50357D17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8395-2586-4B45-8AA1-D73027FC6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22340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37" y="327662"/>
            <a:ext cx="4813301" cy="1394461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0080" y="32767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1537" y="1722125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044" indent="0">
              <a:buNone/>
              <a:defRPr sz="1700"/>
            </a:lvl2pPr>
            <a:lvl3pPr marL="1306090" indent="0">
              <a:buNone/>
              <a:defRPr sz="1400"/>
            </a:lvl3pPr>
            <a:lvl4pPr marL="1959135" indent="0">
              <a:buNone/>
              <a:defRPr sz="1300"/>
            </a:lvl4pPr>
            <a:lvl5pPr marL="2612181" indent="0">
              <a:buNone/>
              <a:defRPr sz="1300"/>
            </a:lvl5pPr>
            <a:lvl6pPr marL="3265225" indent="0">
              <a:buNone/>
              <a:defRPr sz="1300"/>
            </a:lvl6pPr>
            <a:lvl7pPr marL="3918270" indent="0">
              <a:buNone/>
              <a:defRPr sz="1300"/>
            </a:lvl7pPr>
            <a:lvl8pPr marL="4571314" indent="0">
              <a:buNone/>
              <a:defRPr sz="1300"/>
            </a:lvl8pPr>
            <a:lvl9pPr marL="5224359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2BE3-57F8-4C3D-A4A4-2D8E50357D17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8395-2586-4B45-8AA1-D73027FC6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45913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7661" y="5760724"/>
            <a:ext cx="8778240" cy="680087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044" indent="0">
              <a:buNone/>
              <a:defRPr sz="4000"/>
            </a:lvl2pPr>
            <a:lvl3pPr marL="1306090" indent="0">
              <a:buNone/>
              <a:defRPr sz="3400"/>
            </a:lvl3pPr>
            <a:lvl4pPr marL="1959135" indent="0">
              <a:buNone/>
              <a:defRPr sz="2900"/>
            </a:lvl4pPr>
            <a:lvl5pPr marL="2612181" indent="0">
              <a:buNone/>
              <a:defRPr sz="2900"/>
            </a:lvl5pPr>
            <a:lvl6pPr marL="3265225" indent="0">
              <a:buNone/>
              <a:defRPr sz="2900"/>
            </a:lvl6pPr>
            <a:lvl7pPr marL="3918270" indent="0">
              <a:buNone/>
              <a:defRPr sz="2900"/>
            </a:lvl7pPr>
            <a:lvl8pPr marL="4571314" indent="0">
              <a:buNone/>
              <a:defRPr sz="2900"/>
            </a:lvl8pPr>
            <a:lvl9pPr marL="5224359" indent="0">
              <a:buNone/>
              <a:defRPr sz="2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67661" y="6440813"/>
            <a:ext cx="8778240" cy="965836"/>
          </a:xfrm>
        </p:spPr>
        <p:txBody>
          <a:bodyPr/>
          <a:lstStyle>
            <a:lvl1pPr marL="0" indent="0">
              <a:buNone/>
              <a:defRPr sz="2000"/>
            </a:lvl1pPr>
            <a:lvl2pPr marL="653044" indent="0">
              <a:buNone/>
              <a:defRPr sz="1700"/>
            </a:lvl2pPr>
            <a:lvl3pPr marL="1306090" indent="0">
              <a:buNone/>
              <a:defRPr sz="1400"/>
            </a:lvl3pPr>
            <a:lvl4pPr marL="1959135" indent="0">
              <a:buNone/>
              <a:defRPr sz="1300"/>
            </a:lvl4pPr>
            <a:lvl5pPr marL="2612181" indent="0">
              <a:buNone/>
              <a:defRPr sz="1300"/>
            </a:lvl5pPr>
            <a:lvl6pPr marL="3265225" indent="0">
              <a:buNone/>
              <a:defRPr sz="1300"/>
            </a:lvl6pPr>
            <a:lvl7pPr marL="3918270" indent="0">
              <a:buNone/>
              <a:defRPr sz="1300"/>
            </a:lvl7pPr>
            <a:lvl8pPr marL="4571314" indent="0">
              <a:buNone/>
              <a:defRPr sz="1300"/>
            </a:lvl8pPr>
            <a:lvl9pPr marL="5224359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2BE3-57F8-4C3D-A4A4-2D8E50357D17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8395-2586-4B45-8AA1-D73027FC6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97563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329567"/>
            <a:ext cx="13167360" cy="1371600"/>
          </a:xfrm>
          <a:prstGeom prst="rect">
            <a:avLst/>
          </a:prstGeom>
        </p:spPr>
        <p:txBody>
          <a:bodyPr vert="horz" lIns="130609" tIns="65305" rIns="130609" bIns="6530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1520" y="1920244"/>
            <a:ext cx="13167360" cy="5431156"/>
          </a:xfrm>
          <a:prstGeom prst="rect">
            <a:avLst/>
          </a:prstGeom>
        </p:spPr>
        <p:txBody>
          <a:bodyPr vert="horz" lIns="130609" tIns="65305" rIns="130609" bIns="6530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vert="horz" lIns="130609" tIns="65305" rIns="130609" bIns="65305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A2BE3-57F8-4C3D-A4A4-2D8E50357D17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998720" y="7627624"/>
            <a:ext cx="4632960" cy="438150"/>
          </a:xfrm>
          <a:prstGeom prst="rect">
            <a:avLst/>
          </a:prstGeom>
        </p:spPr>
        <p:txBody>
          <a:bodyPr vert="horz" lIns="130609" tIns="65305" rIns="130609" bIns="65305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vert="horz" lIns="130609" tIns="65305" rIns="130609" bIns="65305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D8395-2586-4B45-8AA1-D73027FC6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96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</p:sldLayoutIdLst>
  <p:hf sldNum="0" hdr="0" ftr="0" dt="0"/>
  <p:txStyles>
    <p:titleStyle>
      <a:lvl1pPr algn="ctr" defTabSz="130609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784" indent="-489784" algn="l" defTabSz="130609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198" indent="-408154" algn="l" defTabSz="130609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613" indent="-326522" algn="l" defTabSz="130609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657" indent="-326522" algn="l" defTabSz="130609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702" indent="-326522" algn="l" defTabSz="130609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746" indent="-326522" algn="l" defTabSz="130609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4791" indent="-326522" algn="l" defTabSz="130609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7837" indent="-326522" algn="l" defTabSz="130609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0882" indent="-326522" algn="l" defTabSz="130609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044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090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135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181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225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270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4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359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38476" y="533603"/>
            <a:ext cx="9385221" cy="850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2650" b="1" kern="0" spc="-8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МИНИСТЕРСТВО СЕЛЬСКОГО ХОЗЯЙСТВА РЕСПУБЛИКИ УЗБЕКИСТАН</a:t>
            </a:r>
            <a:endParaRPr lang="en-US" sz="2650" dirty="0"/>
          </a:p>
        </p:txBody>
      </p:sp>
      <p:sp>
        <p:nvSpPr>
          <p:cNvPr id="4" name="Text 1"/>
          <p:cNvSpPr/>
          <p:nvPr/>
        </p:nvSpPr>
        <p:spPr>
          <a:xfrm>
            <a:off x="4814247" y="1570139"/>
            <a:ext cx="890539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ТАШКЕНТСКИЙ ГОСУДАРСТВЕННЫЙ АГРАРНЫЙ УНИВЕРСИТЕТ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4545306" y="4114800"/>
            <a:ext cx="9385221" cy="850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200" b="1" kern="0" spc="-80" dirty="0">
                <a:solidFill>
                  <a:srgbClr val="0070C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Современное состояние и перспективы развития АПК в Республике Узбекистан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4451390" y="4487585"/>
            <a:ext cx="93852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814247" y="6477260"/>
            <a:ext cx="93852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3200" b="1" kern="0" spc="-3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М.Х.Саидов</a:t>
            </a:r>
            <a:endParaRPr lang="en-US" sz="3200" dirty="0"/>
          </a:p>
        </p:txBody>
      </p:sp>
      <p:sp>
        <p:nvSpPr>
          <p:cNvPr id="8" name="Text 5"/>
          <p:cNvSpPr/>
          <p:nvPr/>
        </p:nvSpPr>
        <p:spPr>
          <a:xfrm>
            <a:off x="4944875" y="6889899"/>
            <a:ext cx="93852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2800" b="1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Профессор, доктор экономических наук. </a:t>
            </a:r>
            <a:endParaRPr lang="en-US" sz="2800" b="1" dirty="0"/>
          </a:p>
        </p:txBody>
      </p:sp>
      <p:sp>
        <p:nvSpPr>
          <p:cNvPr id="9" name="Text 6"/>
          <p:cNvSpPr/>
          <p:nvPr/>
        </p:nvSpPr>
        <p:spPr>
          <a:xfrm>
            <a:off x="4944875" y="7401288"/>
            <a:ext cx="93852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10" name="Picture 4" descr="Ташкентский государственный аграрный университет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355" y="19716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58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967567" y="1160740"/>
            <a:ext cx="10275376" cy="113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kern="0" spc="-107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Производство сельскохозяйственной продукции в 2024 году (январь-декабрь)</a:t>
            </a:r>
            <a:endParaRPr lang="en-US" sz="35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390" y="3116818"/>
            <a:ext cx="793790" cy="79379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528667" y="31168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Овощи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528667" y="3607237"/>
            <a:ext cx="34451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11 994,8 тыс. тонн</a:t>
            </a:r>
            <a:endParaRPr lang="en-US" dirty="0"/>
          </a:p>
        </p:txBody>
      </p:sp>
      <p:sp>
        <p:nvSpPr>
          <p:cNvPr id="7" name="Text 3"/>
          <p:cNvSpPr/>
          <p:nvPr/>
        </p:nvSpPr>
        <p:spPr>
          <a:xfrm>
            <a:off x="5528667" y="4106228"/>
            <a:ext cx="34451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103,8%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4021" y="3116818"/>
            <a:ext cx="793790" cy="79379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0391299" y="31168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Бахчевые культуры</a:t>
            </a:r>
            <a:endParaRPr lang="en-US" sz="2200" dirty="0"/>
          </a:p>
        </p:txBody>
      </p:sp>
      <p:sp>
        <p:nvSpPr>
          <p:cNvPr id="10" name="Text 5"/>
          <p:cNvSpPr/>
          <p:nvPr/>
        </p:nvSpPr>
        <p:spPr>
          <a:xfrm>
            <a:off x="10391299" y="3607237"/>
            <a:ext cx="344531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2 683,6 тыс. тонн</a:t>
            </a:r>
            <a:endParaRPr lang="en-US" sz="1750" dirty="0"/>
          </a:p>
        </p:txBody>
      </p:sp>
      <p:sp>
        <p:nvSpPr>
          <p:cNvPr id="11" name="Text 6"/>
          <p:cNvSpPr/>
          <p:nvPr/>
        </p:nvSpPr>
        <p:spPr>
          <a:xfrm>
            <a:off x="10391299" y="4106228"/>
            <a:ext cx="344531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105,1%</a:t>
            </a:r>
            <a:endParaRPr lang="en-US" sz="17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1390" y="5149572"/>
            <a:ext cx="793790" cy="79379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5528667" y="51495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Фрукты и ягоды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5528667" y="5639991"/>
            <a:ext cx="34451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3 271,2 тыс. тонн</a:t>
            </a:r>
            <a:endParaRPr lang="en-US" sz="1750" dirty="0"/>
          </a:p>
        </p:txBody>
      </p:sp>
      <p:sp>
        <p:nvSpPr>
          <p:cNvPr id="15" name="Text 9"/>
          <p:cNvSpPr/>
          <p:nvPr/>
        </p:nvSpPr>
        <p:spPr>
          <a:xfrm>
            <a:off x="5528667" y="6138982"/>
            <a:ext cx="34451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104,8%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4121209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62889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Производство животноводческой продукции в 2024 году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920609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714399"/>
            <a:ext cx="284285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Мясо (в живом весе)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204817"/>
            <a:ext cx="30054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80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2 942,5 тыс. тонн, </a:t>
            </a:r>
            <a:endParaRPr lang="ru-RU" sz="1800" kern="0" spc="-36" dirty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80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103,9% к 2023 году</a:t>
            </a:r>
            <a:endParaRPr lang="en-US" sz="18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446" y="3920609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139446" y="47143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Молоко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4139446" y="5204817"/>
            <a:ext cx="30056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80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12 443,8 тыс. тонн</a:t>
            </a:r>
            <a:endParaRPr lang="en-US" sz="18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221" y="3920609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85221" y="47143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Яйца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7485221" y="5204817"/>
            <a:ext cx="30056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80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8 805,4 млн, </a:t>
            </a:r>
            <a:endParaRPr lang="en-US" sz="1800" dirty="0"/>
          </a:p>
        </p:txBody>
      </p:sp>
      <p:sp>
        <p:nvSpPr>
          <p:cNvPr id="12" name="Text 7"/>
          <p:cNvSpPr/>
          <p:nvPr/>
        </p:nvSpPr>
        <p:spPr>
          <a:xfrm>
            <a:off x="7485221" y="5703808"/>
            <a:ext cx="30056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103,7% к 2023 году</a:t>
            </a:r>
            <a:endParaRPr lang="en-US" sz="17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0997" y="3920609"/>
            <a:ext cx="566976" cy="566976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0830997" y="47143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Стриженая шерсть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0830997" y="5204817"/>
            <a:ext cx="30056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80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39,9 тыс. тонн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4803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55978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Поголовье сельскохозяйственных животных в Узбекистане на 1 января 2025 года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027164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857399"/>
            <a:ext cx="310288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Крупный рогатый скот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6347817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14 389,8 тыс. голов (на 1,8% больше, чем на 1 января 2024 года)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3027164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58575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Овцы и козы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704" y="6347936"/>
            <a:ext cx="412087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24 589,1 тыс. голов (на 2,0% больше)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3027164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58573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Птица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6347817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106 588,9 тыс. голов (на 3,4% больше)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3990815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47224"/>
            <a:ext cx="13042821" cy="113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kern="0" spc="-107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Стратегия развития сельского хозяйства Республики Узбекистан на 2020-2030 годы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93790" y="214407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800" b="1" i="1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Указ Президента Республики Узбекистан от 23 октября 2019 года №УП-5853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793790" y="2711053"/>
            <a:ext cx="13042821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Основная цель стратегии - повышение конкурентоспособности агропродовольственного сектора.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793790" y="3409474"/>
            <a:ext cx="408265" cy="408265"/>
          </a:xfrm>
          <a:prstGeom prst="roundRect">
            <a:avLst>
              <a:gd name="adj" fmla="val 18668"/>
            </a:avLst>
          </a:prstGeom>
          <a:solidFill>
            <a:srgbClr val="AFCBF8"/>
          </a:solidFill>
          <a:ln w="7620">
            <a:solidFill>
              <a:srgbClr val="95B1DE"/>
            </a:solidFill>
            <a:prstDash val="solid"/>
          </a:ln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774" y="3443466"/>
            <a:ext cx="272177" cy="34016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383506" y="3409474"/>
            <a:ext cx="3636883" cy="8504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kern="0" spc="-54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Обеспечение продовольственной безопасности населения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201841" y="3409474"/>
            <a:ext cx="408265" cy="408265"/>
          </a:xfrm>
          <a:prstGeom prst="roundRect">
            <a:avLst>
              <a:gd name="adj" fmla="val 18668"/>
            </a:avLst>
          </a:prstGeom>
          <a:solidFill>
            <a:srgbClr val="5E98F1"/>
          </a:solidFill>
          <a:ln w="7620">
            <a:solidFill>
              <a:srgbClr val="447ED7"/>
            </a:solidFill>
            <a:prstDash val="solid"/>
          </a:ln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825" y="3443466"/>
            <a:ext cx="272177" cy="340162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791557" y="3409474"/>
            <a:ext cx="3636883" cy="8504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kern="0" spc="-54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Создание благоприятного агробизнес-климата и цепочек добавленной стоимости</a:t>
            </a:r>
            <a:endParaRPr lang="en-US" sz="1750" dirty="0"/>
          </a:p>
        </p:txBody>
      </p:sp>
      <p:sp>
        <p:nvSpPr>
          <p:cNvPr id="11" name="Shape 7"/>
          <p:cNvSpPr/>
          <p:nvPr/>
        </p:nvSpPr>
        <p:spPr>
          <a:xfrm>
            <a:off x="9609892" y="3409474"/>
            <a:ext cx="408265" cy="408265"/>
          </a:xfrm>
          <a:prstGeom prst="roundRect">
            <a:avLst>
              <a:gd name="adj" fmla="val 18668"/>
            </a:avLst>
          </a:prstGeom>
          <a:solidFill>
            <a:srgbClr val="FFA44F"/>
          </a:solidFill>
          <a:ln w="7620">
            <a:solidFill>
              <a:srgbClr val="E58A35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876" y="3443466"/>
            <a:ext cx="272177" cy="340162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0199608" y="3409474"/>
            <a:ext cx="3636883" cy="113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kern="0" spc="-54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Снижение роли государства в управлении сферой и повышение инвестиционной привлекательности</a:t>
            </a:r>
            <a:endParaRPr lang="en-US" sz="1750" dirty="0"/>
          </a:p>
        </p:txBody>
      </p:sp>
      <p:sp>
        <p:nvSpPr>
          <p:cNvPr id="14" name="Shape 9"/>
          <p:cNvSpPr/>
          <p:nvPr/>
        </p:nvSpPr>
        <p:spPr>
          <a:xfrm>
            <a:off x="793790" y="4928949"/>
            <a:ext cx="408265" cy="408265"/>
          </a:xfrm>
          <a:prstGeom prst="roundRect">
            <a:avLst>
              <a:gd name="adj" fmla="val 18668"/>
            </a:avLst>
          </a:prstGeom>
          <a:solidFill>
            <a:srgbClr val="1F7135"/>
          </a:solidFill>
          <a:ln w="7620">
            <a:solidFill>
              <a:srgbClr val="388A4E"/>
            </a:solidFill>
            <a:prstDash val="solid"/>
          </a:ln>
        </p:spPr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774" y="4962942"/>
            <a:ext cx="272177" cy="340162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1383506" y="4928949"/>
            <a:ext cx="3636883" cy="113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kern="0" spc="-54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Обеспечение рационального использования природных ресурсов и охрана окружающей среды</a:t>
            </a:r>
            <a:endParaRPr lang="en-US" sz="1750" dirty="0"/>
          </a:p>
        </p:txBody>
      </p:sp>
      <p:sp>
        <p:nvSpPr>
          <p:cNvPr id="17" name="Shape 11"/>
          <p:cNvSpPr/>
          <p:nvPr/>
        </p:nvSpPr>
        <p:spPr>
          <a:xfrm>
            <a:off x="5201841" y="4928949"/>
            <a:ext cx="408265" cy="408265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9825" y="4962942"/>
            <a:ext cx="272177" cy="340162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5791557" y="4928949"/>
            <a:ext cx="3636883" cy="566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kern="0" spc="-54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Развитие современных систем государственного управления</a:t>
            </a:r>
            <a:endParaRPr lang="en-US" sz="1750" dirty="0"/>
          </a:p>
        </p:txBody>
      </p:sp>
      <p:sp>
        <p:nvSpPr>
          <p:cNvPr id="20" name="Shape 13"/>
          <p:cNvSpPr/>
          <p:nvPr/>
        </p:nvSpPr>
        <p:spPr>
          <a:xfrm>
            <a:off x="9609892" y="4928949"/>
            <a:ext cx="408265" cy="408265"/>
          </a:xfrm>
          <a:prstGeom prst="roundRect">
            <a:avLst>
              <a:gd name="adj" fmla="val 18668"/>
            </a:avLst>
          </a:prstGeom>
          <a:solidFill>
            <a:srgbClr val="D8AFF8"/>
          </a:solidFill>
          <a:ln w="7620">
            <a:solidFill>
              <a:srgbClr val="BE95DE"/>
            </a:solidFill>
            <a:prstDash val="solid"/>
          </a:ln>
        </p:spPr>
      </p:sp>
      <p:pic>
        <p:nvPicPr>
          <p:cNvPr id="21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7876" y="4962942"/>
            <a:ext cx="272177" cy="340162"/>
          </a:xfrm>
          <a:prstGeom prst="rect">
            <a:avLst/>
          </a:prstGeom>
        </p:spPr>
      </p:pic>
      <p:sp>
        <p:nvSpPr>
          <p:cNvPr id="22" name="Text 14"/>
          <p:cNvSpPr/>
          <p:nvPr/>
        </p:nvSpPr>
        <p:spPr>
          <a:xfrm>
            <a:off x="10199608" y="4928949"/>
            <a:ext cx="3636883" cy="8504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kern="0" spc="-54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Поэтапная диверсификация государственных расходов в поддержку сектора</a:t>
            </a:r>
            <a:endParaRPr lang="en-US" sz="1750" dirty="0"/>
          </a:p>
        </p:txBody>
      </p:sp>
      <p:sp>
        <p:nvSpPr>
          <p:cNvPr id="23" name="Shape 15"/>
          <p:cNvSpPr/>
          <p:nvPr/>
        </p:nvSpPr>
        <p:spPr>
          <a:xfrm>
            <a:off x="793790" y="6448425"/>
            <a:ext cx="408265" cy="408265"/>
          </a:xfrm>
          <a:prstGeom prst="roundRect">
            <a:avLst>
              <a:gd name="adj" fmla="val 18668"/>
            </a:avLst>
          </a:prstGeom>
          <a:solidFill>
            <a:srgbClr val="FAA1A1"/>
          </a:solidFill>
          <a:ln w="7620">
            <a:solidFill>
              <a:srgbClr val="E08787"/>
            </a:solidFill>
            <a:prstDash val="solid"/>
          </a:ln>
        </p:spPr>
      </p:sp>
      <p:pic>
        <p:nvPicPr>
          <p:cNvPr id="24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774" y="6482417"/>
            <a:ext cx="272177" cy="340162"/>
          </a:xfrm>
          <a:prstGeom prst="rect">
            <a:avLst/>
          </a:prstGeom>
        </p:spPr>
      </p:pic>
      <p:sp>
        <p:nvSpPr>
          <p:cNvPr id="25" name="Text 16"/>
          <p:cNvSpPr/>
          <p:nvPr/>
        </p:nvSpPr>
        <p:spPr>
          <a:xfrm>
            <a:off x="1383506" y="6448425"/>
            <a:ext cx="3636883" cy="113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kern="0" spc="-54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Развитие науки, образования, систем информационных и консультационных услуг в сельском хозяйстве</a:t>
            </a:r>
            <a:endParaRPr lang="en-US" sz="1750" dirty="0"/>
          </a:p>
        </p:txBody>
      </p:sp>
      <p:sp>
        <p:nvSpPr>
          <p:cNvPr id="26" name="Shape 17"/>
          <p:cNvSpPr/>
          <p:nvPr/>
        </p:nvSpPr>
        <p:spPr>
          <a:xfrm>
            <a:off x="5201841" y="6448425"/>
            <a:ext cx="408265" cy="408265"/>
          </a:xfrm>
          <a:prstGeom prst="roundRect">
            <a:avLst>
              <a:gd name="adj" fmla="val 18668"/>
            </a:avLst>
          </a:prstGeom>
          <a:solidFill>
            <a:srgbClr val="AFCBF8"/>
          </a:solidFill>
          <a:ln w="7620">
            <a:solidFill>
              <a:srgbClr val="95B1DE"/>
            </a:solidFill>
            <a:prstDash val="solid"/>
          </a:ln>
        </p:spPr>
      </p:sp>
      <p:pic>
        <p:nvPicPr>
          <p:cNvPr id="27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9825" y="6482417"/>
            <a:ext cx="272177" cy="340162"/>
          </a:xfrm>
          <a:prstGeom prst="rect">
            <a:avLst/>
          </a:prstGeom>
        </p:spPr>
      </p:pic>
      <p:sp>
        <p:nvSpPr>
          <p:cNvPr id="28" name="Text 18"/>
          <p:cNvSpPr/>
          <p:nvPr/>
        </p:nvSpPr>
        <p:spPr>
          <a:xfrm>
            <a:off x="5791557" y="6448425"/>
            <a:ext cx="3303508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kern="0" spc="-54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Развитие сельской местности</a:t>
            </a:r>
            <a:endParaRPr lang="en-US" sz="1750" dirty="0"/>
          </a:p>
        </p:txBody>
      </p:sp>
      <p:sp>
        <p:nvSpPr>
          <p:cNvPr id="29" name="Shape 19"/>
          <p:cNvSpPr/>
          <p:nvPr/>
        </p:nvSpPr>
        <p:spPr>
          <a:xfrm>
            <a:off x="9609892" y="6448425"/>
            <a:ext cx="408265" cy="408265"/>
          </a:xfrm>
          <a:prstGeom prst="roundRect">
            <a:avLst>
              <a:gd name="adj" fmla="val 18668"/>
            </a:avLst>
          </a:prstGeom>
          <a:solidFill>
            <a:srgbClr val="5CC97B"/>
          </a:solidFill>
          <a:ln w="7620">
            <a:solidFill>
              <a:srgbClr val="42AF61"/>
            </a:solidFill>
            <a:prstDash val="solid"/>
          </a:ln>
        </p:spPr>
      </p:sp>
      <p:pic>
        <p:nvPicPr>
          <p:cNvPr id="3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77876" y="6482417"/>
            <a:ext cx="272177" cy="340162"/>
          </a:xfrm>
          <a:prstGeom prst="rect">
            <a:avLst/>
          </a:prstGeom>
        </p:spPr>
      </p:pic>
      <p:sp>
        <p:nvSpPr>
          <p:cNvPr id="31" name="Text 20"/>
          <p:cNvSpPr/>
          <p:nvPr/>
        </p:nvSpPr>
        <p:spPr>
          <a:xfrm>
            <a:off x="10199608" y="6448425"/>
            <a:ext cx="3636883" cy="566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kern="0" spc="-54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Создание прозрачной системы отраслевой статистики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2239300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00933"/>
            <a:ext cx="10297954" cy="531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600" b="1" kern="0" spc="-10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Ожидаемые результаты от реализации Стратегии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912526" y="1731168"/>
            <a:ext cx="2128838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800" b="1" kern="0" spc="-50" dirty="0">
                <a:solidFill>
                  <a:srgbClr val="0070C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Земельные ресурсы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557853" y="2174807"/>
            <a:ext cx="4164070" cy="544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800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Освоение </a:t>
            </a:r>
            <a:r>
              <a:rPr lang="en-US" sz="1800" b="1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1,1</a:t>
            </a:r>
            <a:r>
              <a:rPr lang="en-US" sz="1800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млн га сельскохозяйственных земель.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557853" y="2830355"/>
            <a:ext cx="3979966" cy="544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800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Повышение эффективности </a:t>
            </a:r>
            <a:r>
              <a:rPr lang="en-US" sz="1800" b="1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535,6</a:t>
            </a:r>
            <a:r>
              <a:rPr lang="en-US" sz="1800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тыс. га богарных, пастбищных и других земель.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513233" y="3768027"/>
            <a:ext cx="4024586" cy="544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800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Полная инвентаризация сельскохозяйственных земель.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513233" y="4438141"/>
            <a:ext cx="4184628" cy="544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800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Расширение орошаемых земель за счет водосберегающих технологий.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5402376" y="1731168"/>
            <a:ext cx="4199896" cy="5314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800" b="1" kern="0" spc="-50" dirty="0">
                <a:solidFill>
                  <a:srgbClr val="00B05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Производительность и переработка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11" name="Text 9"/>
          <p:cNvSpPr/>
          <p:nvPr/>
        </p:nvSpPr>
        <p:spPr>
          <a:xfrm>
            <a:off x="5321714" y="2205311"/>
            <a:ext cx="4112572" cy="544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800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Рост производительности труда в </a:t>
            </a:r>
            <a:r>
              <a:rPr lang="en-US" sz="1800" b="1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1,7</a:t>
            </a:r>
            <a:r>
              <a:rPr lang="en-US" sz="1800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раза в сельском хозяйстве.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5321714" y="3107889"/>
            <a:ext cx="4280558" cy="544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800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Создание мощностей по переработке </a:t>
            </a:r>
            <a:r>
              <a:rPr lang="en-US" sz="1800" b="1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3,4</a:t>
            </a:r>
            <a:r>
              <a:rPr lang="en-US" sz="1800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млн тонн сельхозпродукции.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5321714" y="4165964"/>
            <a:ext cx="4280558" cy="816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800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Увеличение переработки до 30%, экспорт до </a:t>
            </a:r>
            <a:r>
              <a:rPr lang="en-US" sz="1800" b="1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</a:t>
            </a:r>
            <a:r>
              <a:rPr lang="en-US" sz="1800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млрд долларов к 2030 году.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10154959" y="1731168"/>
            <a:ext cx="2312313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800" b="1" kern="0" spc="-50" dirty="0">
                <a:solidFill>
                  <a:srgbClr val="00206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Реформы и стандарты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16" name="Text 14"/>
          <p:cNvSpPr/>
          <p:nvPr/>
        </p:nvSpPr>
        <p:spPr>
          <a:xfrm>
            <a:off x="9971313" y="2541399"/>
            <a:ext cx="4397829" cy="544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600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Отмена госучастия в производстве хлопка и зерновых.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9971311" y="3200071"/>
            <a:ext cx="4397829" cy="816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600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Свободное размещение высокопродуктивных культур по типу земель.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9971312" y="4165964"/>
            <a:ext cx="4397829" cy="544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600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Перевод аграрных вузов на самофинансирование.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9971313" y="4834425"/>
            <a:ext cx="4397830" cy="544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600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Создание прозрачной системы выделения и изъятия земель.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9971313" y="5463897"/>
            <a:ext cx="4397829" cy="544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600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Развитие рыночных услуг в сельском хозяйстве на основе конкуренции.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9971314" y="6162056"/>
            <a:ext cx="4397829" cy="1905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600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Внедрение стандартов надлежащей сельскохозяйственной и экологической практики (</a:t>
            </a:r>
            <a:r>
              <a:rPr lang="en-US" sz="1600" b="1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GAEP</a:t>
            </a:r>
            <a:r>
              <a:rPr lang="en-US" sz="1600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) у сельхозпроизводителей, а также надлежащей производственной практики (</a:t>
            </a:r>
            <a:r>
              <a:rPr lang="en-US" sz="1600" b="1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GMP</a:t>
            </a:r>
            <a:r>
              <a:rPr lang="en-US" sz="1600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) в аграрном предпринимательстве и других стандартов качества.</a:t>
            </a:r>
            <a:endParaRPr lang="en-US" sz="1600" dirty="0"/>
          </a:p>
        </p:txBody>
      </p:sp>
      <p:pic>
        <p:nvPicPr>
          <p:cNvPr id="3074" name="Picture 2" descr="Природные ресурсы – Бесплатные иконки: экология и окружающая сре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928" y="5336863"/>
            <a:ext cx="1910796" cy="191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5007429" y="1731168"/>
            <a:ext cx="0" cy="5963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Относящийся к окружающей среде – Бесплатные иконки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487" y="5336863"/>
            <a:ext cx="1231109" cy="123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9789887" y="1731168"/>
            <a:ext cx="0" cy="5963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Реформа – Бесплатные иконки: строительство и инструмент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3666" y="955922"/>
            <a:ext cx="1585477" cy="158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503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68561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Работы выполнены до 2025 года: Обеспечение пищевой безопасности</a:t>
            </a:r>
            <a:endParaRPr lang="en-US" sz="4450" dirty="0"/>
          </a:p>
        </p:txBody>
      </p:sp>
      <p:sp>
        <p:nvSpPr>
          <p:cNvPr id="4" name="Text 2"/>
          <p:cNvSpPr/>
          <p:nvPr/>
        </p:nvSpPr>
        <p:spPr>
          <a:xfrm>
            <a:off x="1530906" y="29948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Картофелеводство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530907" y="3485317"/>
            <a:ext cx="5494008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Выращено </a:t>
            </a:r>
            <a:r>
              <a:rPr lang="en-US" sz="1750" b="1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 миллиона </a:t>
            </a: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тонн картофеля. Созданы новые местные сорта в Узбекско-Венгерском селекционном центре. 7000 га специализированы на выращивании семенного картофеля.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8165783" y="29948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Животноводство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8165783" y="3485317"/>
            <a:ext cx="56709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Реализовано 2237 проектов на 10,3 трлн сумов. Импортировано 23 тыс. голов КРС, 165 тыс. овец и коз, 1,6 млн племенных кур.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1530906" y="5418892"/>
            <a:ext cx="389905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Международные стандарты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1530906" y="5909310"/>
            <a:ext cx="54940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1500 сельскохозяйственных субъектов внедрили международные стандарты (Global </a:t>
            </a:r>
            <a:r>
              <a:rPr lang="en-US" sz="1750" b="1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GAP</a:t>
            </a: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Organic, </a:t>
            </a:r>
            <a:r>
              <a:rPr lang="en-US" sz="1750" b="1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ISO</a:t>
            </a: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HALAL и др.). Площади под выращивание продукции увеличились до 46 000 га.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8165783" y="5418892"/>
            <a:ext cx="56709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Глобальная продовольственная безопасность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8165783" y="6263640"/>
            <a:ext cx="56709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Место Узбекистана в индексе «Глобальная продовольственная безопасность» поднялось на 12 мест (</a:t>
            </a:r>
            <a:r>
              <a:rPr lang="en-US" sz="1750" b="1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73 место </a:t>
            </a: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из 113 стран).</a:t>
            </a:r>
            <a:endParaRPr lang="en-US" sz="1750" dirty="0"/>
          </a:p>
        </p:txBody>
      </p:sp>
      <p:pic>
        <p:nvPicPr>
          <p:cNvPr id="4098" name="Picture 2" descr="Картошка – Бесплатные иконки: е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59" y="2929476"/>
            <a:ext cx="1100195" cy="110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Международные отношения – Бесплатные иконки: бизнес и финан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4" y="5418892"/>
            <a:ext cx="1226350" cy="122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Овцы, коровы, скот, ферма, животноводство, круг, рамка, винтажный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153" y="2401007"/>
            <a:ext cx="1056937" cy="105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Продовольственная безопасность – Бесплатные иконки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6742" y="5188168"/>
            <a:ext cx="1384857" cy="138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150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73467" y="398611"/>
            <a:ext cx="13517296" cy="6734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3200" b="1" kern="0" spc="-127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ЗНАЧЕНИЕ СТРАТЕГИЧЕСКОГО РАЗВИТИЯ СЕЛЬСКОГО ХОЗЯЙСТВА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225821" y="1384078"/>
            <a:ext cx="3591435" cy="10097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800" b="1" kern="0" spc="-6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Агропромышленная среда и цепочка добавленной стоимости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373468" y="3791188"/>
            <a:ext cx="2866311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2700"/>
              </a:lnSpc>
              <a:buSzPct val="100000"/>
            </a:pPr>
            <a:r>
              <a:rPr lang="en-US" sz="1650" b="1" kern="0" spc="-34" dirty="0">
                <a:solidFill>
                  <a:srgbClr val="0070C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 2024 году запущены:</a:t>
            </a:r>
            <a:endParaRPr lang="en-US" sz="1650" b="1" dirty="0">
              <a:solidFill>
                <a:srgbClr val="0070C0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322262" y="4255498"/>
            <a:ext cx="3337840" cy="737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650" b="1" kern="0" spc="-3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12</a:t>
            </a:r>
            <a:r>
              <a:rPr lang="en-US" sz="1650" kern="0" spc="-3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новых хлопко-текстильных комбинатов</a:t>
            </a:r>
            <a:endParaRPr lang="en-US" sz="1650" dirty="0"/>
          </a:p>
        </p:txBody>
      </p:sp>
      <p:sp>
        <p:nvSpPr>
          <p:cNvPr id="6" name="Text 4"/>
          <p:cNvSpPr/>
          <p:nvPr/>
        </p:nvSpPr>
        <p:spPr>
          <a:xfrm>
            <a:off x="322262" y="4992767"/>
            <a:ext cx="3337839" cy="1034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650" b="1" kern="0" spc="-3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43</a:t>
            </a:r>
            <a:r>
              <a:rPr lang="en-US" sz="1650" kern="0" spc="-3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зерноперерабатывающих кластера</a:t>
            </a:r>
            <a:endParaRPr lang="en-US" sz="1650" dirty="0"/>
          </a:p>
        </p:txBody>
      </p:sp>
      <p:sp>
        <p:nvSpPr>
          <p:cNvPr id="7" name="Text 5"/>
          <p:cNvSpPr/>
          <p:nvPr/>
        </p:nvSpPr>
        <p:spPr>
          <a:xfrm>
            <a:off x="322261" y="5943600"/>
            <a:ext cx="3190195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700"/>
              </a:lnSpc>
              <a:buSzPct val="100000"/>
              <a:buChar char="•"/>
            </a:pPr>
            <a:r>
              <a:rPr lang="en-US" sz="1650" b="1" kern="0" spc="-3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35</a:t>
            </a:r>
            <a:r>
              <a:rPr lang="en-US" sz="1650" kern="0" spc="-3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производственных кооперативов.</a:t>
            </a:r>
            <a:endParaRPr lang="en-US" sz="1650" dirty="0"/>
          </a:p>
        </p:txBody>
      </p:sp>
      <p:sp>
        <p:nvSpPr>
          <p:cNvPr id="8" name="Text 6"/>
          <p:cNvSpPr/>
          <p:nvPr/>
        </p:nvSpPr>
        <p:spPr>
          <a:xfrm>
            <a:off x="4265804" y="1384078"/>
            <a:ext cx="2866311" cy="673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800" b="1" kern="0" spc="-6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Инвестиции и рабочие места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4193500" y="3462814"/>
            <a:ext cx="2866311" cy="1724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650" kern="0" spc="-3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 агропромышленных кластерах реализовано </a:t>
            </a:r>
            <a:r>
              <a:rPr lang="en-US" sz="1650" b="1" kern="0" spc="-3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506</a:t>
            </a:r>
            <a:r>
              <a:rPr lang="en-US" sz="1650" kern="0" spc="-3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инвестиционных проектов на сумму </a:t>
            </a:r>
            <a:r>
              <a:rPr lang="en-US" sz="1650" b="1" kern="0" spc="-3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2,3 трлн</a:t>
            </a:r>
            <a:r>
              <a:rPr lang="en-US" sz="1650" kern="0" spc="-3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сумов</a:t>
            </a:r>
            <a:endParaRPr lang="en-US" sz="1650" dirty="0"/>
          </a:p>
        </p:txBody>
      </p:sp>
      <p:sp>
        <p:nvSpPr>
          <p:cNvPr id="10" name="Text 8"/>
          <p:cNvSpPr/>
          <p:nvPr/>
        </p:nvSpPr>
        <p:spPr>
          <a:xfrm>
            <a:off x="4193497" y="5412938"/>
            <a:ext cx="2866311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650" kern="0" spc="-3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Создано </a:t>
            </a:r>
            <a:r>
              <a:rPr lang="en-US" sz="1650" b="1" kern="0" spc="-3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94,7</a:t>
            </a:r>
            <a:r>
              <a:rPr lang="en-US" sz="1650" kern="0" spc="-3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тыс. новых рабочих мест.</a:t>
            </a:r>
            <a:endParaRPr lang="en-US" sz="1650" dirty="0"/>
          </a:p>
        </p:txBody>
      </p:sp>
      <p:sp>
        <p:nvSpPr>
          <p:cNvPr id="11" name="Text 9"/>
          <p:cNvSpPr/>
          <p:nvPr/>
        </p:nvSpPr>
        <p:spPr>
          <a:xfrm>
            <a:off x="7593210" y="1418327"/>
            <a:ext cx="2866311" cy="10097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800" b="1" kern="0" spc="-6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Производство сельскохозяйственных культур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7593211" y="2563306"/>
            <a:ext cx="2866311" cy="1724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650" kern="0" spc="-3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Впервые в истории Нового Узбекистана выращено 3,7 млн ​​тонн сельскохозяйственных культур</a:t>
            </a:r>
            <a:endParaRPr lang="en-US" sz="1650" dirty="0"/>
          </a:p>
        </p:txBody>
      </p:sp>
      <p:sp>
        <p:nvSpPr>
          <p:cNvPr id="13" name="Text 11"/>
          <p:cNvSpPr/>
          <p:nvPr/>
        </p:nvSpPr>
        <p:spPr>
          <a:xfrm>
            <a:off x="7593211" y="5943600"/>
            <a:ext cx="2866311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650" kern="0" spc="-3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Средняя урожайность составила </a:t>
            </a:r>
            <a:r>
              <a:rPr lang="en-US" sz="1650" b="1" kern="0" spc="-3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36,6</a:t>
            </a:r>
            <a:r>
              <a:rPr lang="en-US" sz="1650" kern="0" spc="-3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т/с.</a:t>
            </a:r>
            <a:endParaRPr lang="en-US" sz="1650" dirty="0"/>
          </a:p>
        </p:txBody>
      </p:sp>
      <p:sp>
        <p:nvSpPr>
          <p:cNvPr id="14" name="Text 12"/>
          <p:cNvSpPr/>
          <p:nvPr/>
        </p:nvSpPr>
        <p:spPr>
          <a:xfrm>
            <a:off x="11024452" y="1384077"/>
            <a:ext cx="2866311" cy="673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kern="0" spc="-6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Стадии переработки хлопка-сырца</a:t>
            </a:r>
            <a:endParaRPr lang="en-US" sz="2100" dirty="0"/>
          </a:p>
        </p:txBody>
      </p:sp>
      <p:sp>
        <p:nvSpPr>
          <p:cNvPr id="15" name="Text 13"/>
          <p:cNvSpPr/>
          <p:nvPr/>
        </p:nvSpPr>
        <p:spPr>
          <a:xfrm>
            <a:off x="10992922" y="3462814"/>
            <a:ext cx="2866311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650" kern="0" spc="-3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17 кластеров (12,7%) имеют 5 стадий</a:t>
            </a:r>
            <a:endParaRPr lang="en-US" sz="1650" dirty="0"/>
          </a:p>
        </p:txBody>
      </p:sp>
      <p:sp>
        <p:nvSpPr>
          <p:cNvPr id="16" name="Text 14"/>
          <p:cNvSpPr/>
          <p:nvPr/>
        </p:nvSpPr>
        <p:spPr>
          <a:xfrm>
            <a:off x="10992922" y="4227790"/>
            <a:ext cx="2866311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650" kern="0" spc="-3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22 (16,4%) - 4 стадии</a:t>
            </a:r>
            <a:endParaRPr lang="en-US" sz="1650" dirty="0"/>
          </a:p>
        </p:txBody>
      </p:sp>
      <p:sp>
        <p:nvSpPr>
          <p:cNvPr id="17" name="Text 15"/>
          <p:cNvSpPr/>
          <p:nvPr/>
        </p:nvSpPr>
        <p:spPr>
          <a:xfrm>
            <a:off x="10992922" y="4647962"/>
            <a:ext cx="2866311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650" kern="0" spc="-3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31 (23,2%) - 3 стадии</a:t>
            </a:r>
            <a:endParaRPr lang="en-US" sz="1650" dirty="0"/>
          </a:p>
        </p:txBody>
      </p:sp>
      <p:sp>
        <p:nvSpPr>
          <p:cNvPr id="18" name="Text 16"/>
          <p:cNvSpPr/>
          <p:nvPr/>
        </p:nvSpPr>
        <p:spPr>
          <a:xfrm>
            <a:off x="10992922" y="5068133"/>
            <a:ext cx="2866311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650" kern="0" spc="-3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42 (31,3%) - 2 стадии.</a:t>
            </a:r>
            <a:endParaRPr lang="en-US" sz="165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947886" y="1219200"/>
            <a:ext cx="0" cy="6574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Сельскохозяйственная цепочка создания стоимости Сельское хозяйство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5"/>
          <a:stretch/>
        </p:blipFill>
        <p:spPr bwMode="auto">
          <a:xfrm>
            <a:off x="225821" y="2380291"/>
            <a:ext cx="3434281" cy="104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Инвестиции – Бесплатные иконки: бизне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5959" y="1782600"/>
            <a:ext cx="1583299" cy="158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Рабочие – Бесплатные иконки: люд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500" y="6288405"/>
            <a:ext cx="1323078" cy="132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7395029" y="1219200"/>
            <a:ext cx="0" cy="6574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2" name="Picture 12" descr="Image Black And White Farm Clipground Planting Clip - Farmer Planting Rice  Clipart - Free PNG Download - PngKi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624" y="4488147"/>
            <a:ext cx="1531840" cy="126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0784115" y="1285109"/>
            <a:ext cx="0" cy="6574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4" name="Picture 14" descr="https://moluch.ru/blmcbn/13672/image00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837" y="2330137"/>
            <a:ext cx="2735925" cy="98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099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54248"/>
            <a:ext cx="13042821" cy="12758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3600" b="1" kern="0" spc="-12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ЗНАЧЕНИЕ СТРАТЕГИЧЕСКОГО РАЗВИТИЯ СЕЛЬСКОГО ХОЗЯЙСТВА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571716" y="2413941"/>
            <a:ext cx="2606914" cy="15286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kern="0" spc="-6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Сокращение участия государства в управлении отраслью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408809" y="4119574"/>
            <a:ext cx="3669705" cy="3267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 целях повышения инвестиционной привлекательности было сокращено участие государства в отводе земель, полностью отказались от практики принудительного размещения посевов, а также отменена практика государственного заказа и определения закупочной цены в выращивании хлопка и зерна.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4669360" y="2389464"/>
            <a:ext cx="3548301" cy="637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kern="0" spc="-6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Инвестиции в сельское хозяйство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4711615" y="3182541"/>
            <a:ext cx="3548301" cy="4247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Согласно инвестиционной программе текущего года планируется потратить </a:t>
            </a:r>
            <a:r>
              <a:rPr lang="en-US" sz="1600" b="1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988</a:t>
            </a:r>
            <a:r>
              <a:rPr lang="en-US" sz="16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миллионов долларов (410 миллионов долларов по 8 проектам в МВФ, 578,6 миллиона долларов по 16 проектам прямых инвестиций). За прошедший период было освоено 460,3 миллиона долларов, </a:t>
            </a:r>
            <a:r>
              <a:rPr lang="en-US" sz="1600" b="1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319,5</a:t>
            </a:r>
            <a:r>
              <a:rPr lang="en-US" sz="16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миллиона долларов прямых иностранных инвестиций и 64 миллиона долларов прямых инвестиций.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9577229" y="2389464"/>
            <a:ext cx="3122771" cy="956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kern="0" spc="-6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Эффективное использование земельных и водных ресурсов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9577227" y="3824854"/>
            <a:ext cx="4259383" cy="3267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 этом году введено в эксплуатацию около </a:t>
            </a:r>
            <a:r>
              <a:rPr lang="en-US" sz="1600" b="1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92</a:t>
            </a:r>
            <a:r>
              <a:rPr lang="en-US" sz="16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тыс. га (</a:t>
            </a:r>
            <a:r>
              <a:rPr lang="en-US" sz="1600" b="1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92</a:t>
            </a:r>
            <a:r>
              <a:rPr lang="en-US" sz="16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%) земель, на 56 тыс. га посеяно сельскохозяйственные культуры. Сегодня с местными акимами принимаются меры по вводу в эксплуатацию еще 9 тысяч гектаров земли. Также в прошлом году водосберегающие технологии были внедрены на 297 тысячах гектаров.</a:t>
            </a:r>
            <a:endParaRPr lang="en-US" sz="1600" dirty="0"/>
          </a:p>
        </p:txBody>
      </p:sp>
      <p:pic>
        <p:nvPicPr>
          <p:cNvPr id="6148" name="Picture 4" descr="Управляющий делами – Бесплатные иконки: люд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706" y="2871051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Инвестиции – Бесплатные иконки: сельское хозяйство и садоводств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700688"/>
            <a:ext cx="1481853" cy="148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159,181 Water Resources Images, Stock Photos, 3D objects, &amp; Vectors |  Shutte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9567"/>
          <a:stretch/>
        </p:blipFill>
        <p:spPr bwMode="auto">
          <a:xfrm>
            <a:off x="12505913" y="2159463"/>
            <a:ext cx="1597925" cy="141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136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55571"/>
            <a:ext cx="13042821" cy="12758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5000"/>
              </a:lnSpc>
              <a:buNone/>
            </a:pPr>
            <a:r>
              <a:rPr lang="en-US" sz="4000" b="1" kern="0" spc="-12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Ключевые аспекты стратегического развития сельского хозяйства</a:t>
            </a:r>
            <a:endParaRPr lang="en-US" sz="4000" dirty="0"/>
          </a:p>
        </p:txBody>
      </p:sp>
      <p:sp>
        <p:nvSpPr>
          <p:cNvPr id="3" name="Shape 1"/>
          <p:cNvSpPr/>
          <p:nvPr/>
        </p:nvSpPr>
        <p:spPr>
          <a:xfrm>
            <a:off x="793790" y="2669262"/>
            <a:ext cx="459224" cy="459224"/>
          </a:xfrm>
          <a:prstGeom prst="roundRect">
            <a:avLst>
              <a:gd name="adj" fmla="val 18671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287" y="2707481"/>
            <a:ext cx="306110" cy="38266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457087" y="2669262"/>
            <a:ext cx="3032879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kern="0" spc="-6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Развитие госуправления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1457087" y="3110508"/>
            <a:ext cx="5756077" cy="980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 рамках административных реформ на Министерство сельского хозяйства возложено проведение единой политики, переданы комитеты, агентства и инспекция.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7417237" y="2669262"/>
            <a:ext cx="459224" cy="459224"/>
          </a:xfrm>
          <a:prstGeom prst="roundRect">
            <a:avLst>
              <a:gd name="adj" fmla="val 18671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734" y="2707481"/>
            <a:ext cx="306110" cy="38266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8080534" y="2669262"/>
            <a:ext cx="3371731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kern="0" spc="-6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Ускорение трансформации</a:t>
            </a:r>
            <a:endParaRPr lang="en-US" sz="2000" dirty="0"/>
          </a:p>
        </p:txBody>
      </p:sp>
      <p:sp>
        <p:nvSpPr>
          <p:cNvPr id="10" name="Text 6"/>
          <p:cNvSpPr/>
          <p:nvPr/>
        </p:nvSpPr>
        <p:spPr>
          <a:xfrm>
            <a:off x="8080534" y="3110508"/>
            <a:ext cx="5756077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Для ускорения трансформационных процессов в аграрном секторе создан «</a:t>
            </a:r>
            <a:r>
              <a:rPr lang="en-US" sz="1600" b="1" kern="0" spc="-32" dirty="0">
                <a:solidFill>
                  <a:srgbClr val="0070C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Офис управления проектами</a:t>
            </a:r>
            <a:r>
              <a:rPr lang="en-US" sz="16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».</a:t>
            </a:r>
            <a:endParaRPr lang="en-US" sz="1600" dirty="0"/>
          </a:p>
        </p:txBody>
      </p:sp>
      <p:sp>
        <p:nvSpPr>
          <p:cNvPr id="11" name="Shape 7"/>
          <p:cNvSpPr/>
          <p:nvPr/>
        </p:nvSpPr>
        <p:spPr>
          <a:xfrm>
            <a:off x="793790" y="4524256"/>
            <a:ext cx="459224" cy="459224"/>
          </a:xfrm>
          <a:prstGeom prst="roundRect">
            <a:avLst>
              <a:gd name="adj" fmla="val 18671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287" y="4562475"/>
            <a:ext cx="306110" cy="382667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457087" y="4524256"/>
            <a:ext cx="3382447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kern="0" spc="-6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Диверсификация расходов</a:t>
            </a:r>
            <a:endParaRPr lang="en-US" sz="2000" dirty="0"/>
          </a:p>
        </p:txBody>
      </p:sp>
      <p:sp>
        <p:nvSpPr>
          <p:cNvPr id="14" name="Text 9"/>
          <p:cNvSpPr/>
          <p:nvPr/>
        </p:nvSpPr>
        <p:spPr>
          <a:xfrm>
            <a:off x="1457087" y="4965502"/>
            <a:ext cx="5756077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 выращивание и закупку плодоовощной продукции выделено </a:t>
            </a:r>
            <a:r>
              <a:rPr lang="en-US" sz="1600" b="1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286</a:t>
            </a:r>
            <a:r>
              <a:rPr lang="en-US" sz="16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миллиардов сумов льготных кредитов.</a:t>
            </a:r>
            <a:endParaRPr lang="en-US" sz="1600" dirty="0"/>
          </a:p>
        </p:txBody>
      </p:sp>
      <p:sp>
        <p:nvSpPr>
          <p:cNvPr id="15" name="Shape 10"/>
          <p:cNvSpPr/>
          <p:nvPr/>
        </p:nvSpPr>
        <p:spPr>
          <a:xfrm>
            <a:off x="7417237" y="4524256"/>
            <a:ext cx="459224" cy="459224"/>
          </a:xfrm>
          <a:prstGeom prst="roundRect">
            <a:avLst>
              <a:gd name="adj" fmla="val 18671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734" y="4562475"/>
            <a:ext cx="306110" cy="382667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8080534" y="4524256"/>
            <a:ext cx="3440192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kern="0" spc="-6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Поддержка через субсидии</a:t>
            </a:r>
            <a:endParaRPr lang="en-US" sz="2000" dirty="0"/>
          </a:p>
        </p:txBody>
      </p:sp>
      <p:sp>
        <p:nvSpPr>
          <p:cNvPr id="18" name="Text 12"/>
          <p:cNvSpPr/>
          <p:nvPr/>
        </p:nvSpPr>
        <p:spPr>
          <a:xfrm>
            <a:off x="8080534" y="4965502"/>
            <a:ext cx="5756077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b="1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1 206 </a:t>
            </a:r>
            <a:r>
              <a:rPr lang="en-US" sz="16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заявителям выделено </a:t>
            </a:r>
            <a:r>
              <a:rPr lang="en-US" sz="1600" b="1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172,5</a:t>
            </a:r>
            <a:r>
              <a:rPr lang="en-US" sz="16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миллиарда сумов субсидий через АТ «Агросубсидия» на </a:t>
            </a:r>
            <a:r>
              <a:rPr lang="en-US" sz="1600" b="1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24</a:t>
            </a:r>
            <a:r>
              <a:rPr lang="en-US" sz="16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вида субсидий.</a:t>
            </a:r>
            <a:endParaRPr lang="en-US" sz="1600" dirty="0"/>
          </a:p>
        </p:txBody>
      </p:sp>
      <p:sp>
        <p:nvSpPr>
          <p:cNvPr id="19" name="Shape 13"/>
          <p:cNvSpPr/>
          <p:nvPr/>
        </p:nvSpPr>
        <p:spPr>
          <a:xfrm>
            <a:off x="793790" y="6052542"/>
            <a:ext cx="459224" cy="459224"/>
          </a:xfrm>
          <a:prstGeom prst="roundRect">
            <a:avLst>
              <a:gd name="adj" fmla="val 18671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287" y="6090761"/>
            <a:ext cx="306110" cy="382667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1457087" y="6052542"/>
            <a:ext cx="4075509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kern="0" spc="-6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Интеграция науки и образования</a:t>
            </a:r>
            <a:endParaRPr lang="en-US" sz="2000" dirty="0"/>
          </a:p>
        </p:txBody>
      </p:sp>
      <p:sp>
        <p:nvSpPr>
          <p:cNvPr id="22" name="Text 15"/>
          <p:cNvSpPr/>
          <p:nvPr/>
        </p:nvSpPr>
        <p:spPr>
          <a:xfrm>
            <a:off x="1457087" y="6493788"/>
            <a:ext cx="5756077" cy="980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 Ферганской области развернута деятельность Международного института пищевых технологий и инженерии, принято </a:t>
            </a:r>
            <a:r>
              <a:rPr lang="en-US" sz="1600" b="1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130</a:t>
            </a:r>
            <a:r>
              <a:rPr lang="en-US" sz="16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студентов.</a:t>
            </a:r>
            <a:endParaRPr lang="en-US" sz="1600" dirty="0"/>
          </a:p>
        </p:txBody>
      </p:sp>
      <p:sp>
        <p:nvSpPr>
          <p:cNvPr id="23" name="Shape 16"/>
          <p:cNvSpPr/>
          <p:nvPr/>
        </p:nvSpPr>
        <p:spPr>
          <a:xfrm>
            <a:off x="7417237" y="6052542"/>
            <a:ext cx="459224" cy="459224"/>
          </a:xfrm>
          <a:prstGeom prst="roundRect">
            <a:avLst>
              <a:gd name="adj" fmla="val 18671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pic>
        <p:nvPicPr>
          <p:cNvPr id="2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3734" y="6090761"/>
            <a:ext cx="306110" cy="382667"/>
          </a:xfrm>
          <a:prstGeom prst="rect">
            <a:avLst/>
          </a:prstGeom>
        </p:spPr>
      </p:pic>
      <p:sp>
        <p:nvSpPr>
          <p:cNvPr id="25" name="Text 17"/>
          <p:cNvSpPr/>
          <p:nvPr/>
        </p:nvSpPr>
        <p:spPr>
          <a:xfrm>
            <a:off x="8080534" y="6052542"/>
            <a:ext cx="2750106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kern="0" spc="-6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Развитие агросервиса</a:t>
            </a:r>
            <a:endParaRPr lang="en-US" sz="2000" dirty="0"/>
          </a:p>
        </p:txBody>
      </p:sp>
      <p:sp>
        <p:nvSpPr>
          <p:cNvPr id="26" name="Text 18"/>
          <p:cNvSpPr/>
          <p:nvPr/>
        </p:nvSpPr>
        <p:spPr>
          <a:xfrm>
            <a:off x="8080534" y="6493788"/>
            <a:ext cx="5756077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 основе опыта Центра агросервиса Ташкентской области во всех регионах созданы </a:t>
            </a:r>
            <a:r>
              <a:rPr lang="en-US" sz="1600" b="1" kern="0" spc="-32" dirty="0">
                <a:solidFill>
                  <a:srgbClr val="0070C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центры</a:t>
            </a:r>
            <a:r>
              <a:rPr lang="en-US" sz="1600" kern="0" spc="-32" dirty="0">
                <a:solidFill>
                  <a:srgbClr val="0070C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агросервиса.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17086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52356"/>
            <a:ext cx="93852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Основные направления стратегического развития сельского хозяйства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47400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78860" y="3516511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3474006"/>
            <a:ext cx="38421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Развитие сельских территорий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4318754"/>
            <a:ext cx="38421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Создано </a:t>
            </a:r>
            <a:r>
              <a:rPr lang="en-US" sz="1750" b="1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8</a:t>
            </a: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агрологистических центров для хранения </a:t>
            </a:r>
            <a:r>
              <a:rPr lang="en-US" sz="1750" b="1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40</a:t>
            </a: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тысяч тонн продукции. Введены в эксплуатацию теплицы на </a:t>
            </a:r>
            <a:r>
              <a:rPr lang="en-US" sz="1750" b="1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4300</a:t>
            </a: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га.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599867" y="347400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684937" y="3516511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6336983" y="3474006"/>
            <a:ext cx="283845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Земельные ресурсы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6336983" y="3964424"/>
            <a:ext cx="384214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243</a:t>
            </a: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тысячам граждан выделено </a:t>
            </a:r>
            <a:r>
              <a:rPr lang="en-US" sz="1750" b="1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91,3</a:t>
            </a: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тыс. га земли. Создано </a:t>
            </a:r>
            <a:r>
              <a:rPr lang="en-US" sz="1750" b="1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30</a:t>
            </a: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тысяч фермерских хозяйств, обеспечено </a:t>
            </a:r>
            <a:r>
              <a:rPr lang="en-US" sz="1750" b="1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75</a:t>
            </a: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тысяч рабочих мест.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626090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878860" y="6303407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6260902"/>
            <a:ext cx="424457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Цифровизация и прозрачность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6751320"/>
            <a:ext cx="86481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Усовершенствована система «</a:t>
            </a:r>
            <a:r>
              <a:rPr lang="en-US" sz="1750" b="1" kern="0" spc="-36" dirty="0">
                <a:solidFill>
                  <a:srgbClr val="0070C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Е-IJARA</a:t>
            </a: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» для сбора и согласования документов. Расширены возможности системы «Агросубсидия» до </a:t>
            </a:r>
            <a:r>
              <a:rPr lang="en-US" sz="1750" b="1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45</a:t>
            </a: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видов субсидий.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3166415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E3F1ED-1A86-6E88-A21D-EC8801E6F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691" y="653921"/>
            <a:ext cx="10281886" cy="692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99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8784" y="696516"/>
            <a:ext cx="7079218" cy="260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400" b="1" kern="0" spc="-49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ЗНАЧЕНИЕ СТРАТЕГИЧЕСКОГО РАЗВИТИЯ СЕЛЬСКОГО ХОЗЯЙСТВА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748784" y="1235393"/>
            <a:ext cx="13132832" cy="222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2400" b="1" kern="0" spc="-22" dirty="0">
                <a:solidFill>
                  <a:srgbClr val="0070C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Ключевые показатели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Shape 2"/>
          <p:cNvSpPr/>
          <p:nvPr/>
        </p:nvSpPr>
        <p:spPr>
          <a:xfrm>
            <a:off x="290286" y="1614249"/>
            <a:ext cx="13591330" cy="5153025"/>
          </a:xfrm>
          <a:prstGeom prst="roundRect">
            <a:avLst>
              <a:gd name="adj" fmla="val 987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1046690" y="1639285"/>
            <a:ext cx="13117592" cy="40433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4"/>
          <p:cNvSpPr/>
          <p:nvPr/>
        </p:nvSpPr>
        <p:spPr>
          <a:xfrm>
            <a:off x="895945" y="1712833"/>
            <a:ext cx="2341483" cy="222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6053126" y="1667350"/>
            <a:ext cx="918193" cy="2678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600" b="1" kern="0" spc="-2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2018</a:t>
            </a:r>
            <a:endParaRPr lang="en-US" sz="1600" b="1" dirty="0"/>
          </a:p>
        </p:txBody>
      </p:sp>
      <p:sp>
        <p:nvSpPr>
          <p:cNvPr id="8" name="Text 6"/>
          <p:cNvSpPr/>
          <p:nvPr/>
        </p:nvSpPr>
        <p:spPr>
          <a:xfrm>
            <a:off x="8254787" y="1667350"/>
            <a:ext cx="1168598" cy="222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600" b="1" kern="0" spc="-2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2021</a:t>
            </a:r>
            <a:endParaRPr lang="en-US" sz="1600" b="1" dirty="0"/>
          </a:p>
        </p:txBody>
      </p:sp>
      <p:sp>
        <p:nvSpPr>
          <p:cNvPr id="9" name="Text 7"/>
          <p:cNvSpPr/>
          <p:nvPr/>
        </p:nvSpPr>
        <p:spPr>
          <a:xfrm>
            <a:off x="10392229" y="1621869"/>
            <a:ext cx="715469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600" b="1" kern="0" spc="-2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2025</a:t>
            </a:r>
            <a:endParaRPr lang="en-US" sz="1600" b="1" dirty="0"/>
          </a:p>
        </p:txBody>
      </p:sp>
      <p:sp>
        <p:nvSpPr>
          <p:cNvPr id="10" name="Text 8"/>
          <p:cNvSpPr/>
          <p:nvPr/>
        </p:nvSpPr>
        <p:spPr>
          <a:xfrm>
            <a:off x="12786820" y="1621869"/>
            <a:ext cx="948111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600" b="1" kern="0" spc="-2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2030</a:t>
            </a:r>
            <a:endParaRPr lang="en-US" sz="1600" b="1" dirty="0"/>
          </a:p>
        </p:txBody>
      </p:sp>
      <p:sp>
        <p:nvSpPr>
          <p:cNvPr id="11" name="Shape 9"/>
          <p:cNvSpPr/>
          <p:nvPr/>
        </p:nvSpPr>
        <p:spPr>
          <a:xfrm>
            <a:off x="756404" y="2026206"/>
            <a:ext cx="13117592" cy="62674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895944" y="2117169"/>
            <a:ext cx="4808169" cy="4448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600" b="1" kern="0" spc="-2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Экспорт сельскохозяйственной и пищевой продукции</a:t>
            </a:r>
            <a:endParaRPr lang="en-US" sz="1600" b="1" dirty="0"/>
          </a:p>
        </p:txBody>
      </p:sp>
      <p:sp>
        <p:nvSpPr>
          <p:cNvPr id="13" name="Text 11"/>
          <p:cNvSpPr/>
          <p:nvPr/>
        </p:nvSpPr>
        <p:spPr>
          <a:xfrm>
            <a:off x="6053126" y="2117168"/>
            <a:ext cx="1168836" cy="222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600" kern="0" spc="-2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$2,3 млрд.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8185726" y="2117169"/>
            <a:ext cx="1168598" cy="313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600" kern="0" spc="-2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$2,8 млрд.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0392229" y="2117169"/>
            <a:ext cx="715469" cy="222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600" kern="0" spc="-2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$10 млрд.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2786820" y="2228373"/>
            <a:ext cx="948111" cy="333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600" kern="0" spc="-2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$23 млрд.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696944" y="2851384"/>
            <a:ext cx="13117592" cy="107156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8" name="Text 16"/>
          <p:cNvSpPr/>
          <p:nvPr/>
        </p:nvSpPr>
        <p:spPr>
          <a:xfrm>
            <a:off x="895943" y="2842206"/>
            <a:ext cx="4633998" cy="643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600" b="1" kern="0" spc="-2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Доля работников пищевой и легкой промышленности (Относительно общей численности сельскохозяйственных рабочих)</a:t>
            </a:r>
            <a:endParaRPr lang="en-US" sz="1600" b="1" dirty="0"/>
          </a:p>
        </p:txBody>
      </p:sp>
      <p:sp>
        <p:nvSpPr>
          <p:cNvPr id="19" name="Text 17"/>
          <p:cNvSpPr/>
          <p:nvPr/>
        </p:nvSpPr>
        <p:spPr>
          <a:xfrm>
            <a:off x="6009825" y="2899124"/>
            <a:ext cx="956484" cy="2893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sz="1600" kern="0" spc="-2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6%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8134670" y="2899124"/>
            <a:ext cx="2124280" cy="313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600" kern="0" spc="-2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10%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0258950" y="2899124"/>
            <a:ext cx="715469" cy="222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sz="1600" kern="0" spc="-2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15%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12786819" y="2899124"/>
            <a:ext cx="948111" cy="222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sz="1600" kern="0" spc="-2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20%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756404" y="3724513"/>
            <a:ext cx="13117592" cy="107156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4" name="Text 22"/>
          <p:cNvSpPr/>
          <p:nvPr/>
        </p:nvSpPr>
        <p:spPr>
          <a:xfrm>
            <a:off x="895943" y="3951978"/>
            <a:ext cx="4808168" cy="582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600" b="1" kern="0" spc="-2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Повышение производительности труда в сельском хозяйстве (в долларах на одного работника в год)</a:t>
            </a:r>
            <a:endParaRPr lang="en-US" sz="1600" b="1" dirty="0"/>
          </a:p>
        </p:txBody>
      </p:sp>
      <p:sp>
        <p:nvSpPr>
          <p:cNvPr id="25" name="Text 23"/>
          <p:cNvSpPr/>
          <p:nvPr/>
        </p:nvSpPr>
        <p:spPr>
          <a:xfrm>
            <a:off x="5961340" y="3983282"/>
            <a:ext cx="915605" cy="2770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sz="1600" kern="0" spc="-2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$3,900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8134670" y="3986197"/>
            <a:ext cx="1011084" cy="222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600" kern="0" spc="-2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$4,500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10338262" y="3986197"/>
            <a:ext cx="715469" cy="222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600" kern="0" spc="-2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$6,000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12786817" y="3983282"/>
            <a:ext cx="948111" cy="222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600" kern="0" spc="-2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$8,000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756404" y="4796076"/>
            <a:ext cx="13117592" cy="62674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30" name="Text 28"/>
          <p:cNvSpPr/>
          <p:nvPr/>
        </p:nvSpPr>
        <p:spPr>
          <a:xfrm>
            <a:off x="895945" y="4887039"/>
            <a:ext cx="4633998" cy="4448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600" b="1" kern="0" spc="-2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Рост доли переработанной продукции в экспорте</a:t>
            </a:r>
            <a:endParaRPr lang="en-US" sz="1600" b="1" dirty="0"/>
          </a:p>
        </p:txBody>
      </p:sp>
      <p:sp>
        <p:nvSpPr>
          <p:cNvPr id="31" name="Text 29"/>
          <p:cNvSpPr/>
          <p:nvPr/>
        </p:nvSpPr>
        <p:spPr>
          <a:xfrm>
            <a:off x="5961341" y="4907281"/>
            <a:ext cx="915604" cy="202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sz="1600" kern="0" spc="-2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25%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8254786" y="4887039"/>
            <a:ext cx="942023" cy="313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600" kern="0" spc="-2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30%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10392229" y="4887039"/>
            <a:ext cx="715469" cy="222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600" kern="0" spc="-2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35%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12786820" y="4887039"/>
            <a:ext cx="948111" cy="222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600" kern="0" spc="-2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40%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756404" y="5422821"/>
            <a:ext cx="13117592" cy="62674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36" name="Text 34"/>
          <p:cNvSpPr/>
          <p:nvPr/>
        </p:nvSpPr>
        <p:spPr>
          <a:xfrm>
            <a:off x="895945" y="5513784"/>
            <a:ext cx="4633998" cy="4448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600" b="1" kern="0" spc="-2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Площадь (высокого уровня) засоленных земель</a:t>
            </a:r>
            <a:endParaRPr lang="en-US" sz="1600" b="1" dirty="0"/>
          </a:p>
        </p:txBody>
      </p:sp>
      <p:sp>
        <p:nvSpPr>
          <p:cNvPr id="37" name="Text 35"/>
          <p:cNvSpPr/>
          <p:nvPr/>
        </p:nvSpPr>
        <p:spPr>
          <a:xfrm>
            <a:off x="6009825" y="5557402"/>
            <a:ext cx="914935" cy="28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sz="1600" kern="0" spc="-2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45%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8264420" y="5579505"/>
            <a:ext cx="1068721" cy="313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600" kern="0" spc="-2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43%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10392229" y="5579505"/>
            <a:ext cx="715469" cy="222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600" kern="0" spc="-2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41%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12786818" y="5579504"/>
            <a:ext cx="948111" cy="222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600" kern="0" spc="-2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37%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895943" y="6140530"/>
            <a:ext cx="4634000" cy="4448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600" b="1" kern="0" spc="-2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Процент недоедающих среди населения</a:t>
            </a:r>
            <a:endParaRPr lang="en-US" sz="1600" b="1" dirty="0"/>
          </a:p>
        </p:txBody>
      </p:sp>
      <p:sp>
        <p:nvSpPr>
          <p:cNvPr id="43" name="Text 41"/>
          <p:cNvSpPr/>
          <p:nvPr/>
        </p:nvSpPr>
        <p:spPr>
          <a:xfrm>
            <a:off x="6206474" y="6271973"/>
            <a:ext cx="759835" cy="222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600" kern="0" spc="-2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6,3%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8264483" y="6251733"/>
            <a:ext cx="426785" cy="2618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600" kern="0" spc="-2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5%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10338263" y="6271973"/>
            <a:ext cx="715469" cy="313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600" kern="0" spc="-2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3%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12786820" y="6206250"/>
            <a:ext cx="711466" cy="222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600" kern="0" spc="-2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0,02%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8770025" y="6767274"/>
            <a:ext cx="2337673" cy="222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64073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181558" y="5777149"/>
            <a:ext cx="624470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 err="1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Ташкентский</a:t>
            </a:r>
            <a:r>
              <a:rPr lang="en-US" sz="2200" b="1" kern="0" spc="-67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2200" b="1" kern="0" spc="-67" dirty="0" err="1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государственный</a:t>
            </a:r>
            <a:r>
              <a:rPr lang="en-US" sz="2200" b="1" kern="0" spc="-67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2200" b="1" kern="0" spc="-67" dirty="0" err="1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аграрный</a:t>
            </a:r>
            <a:r>
              <a:rPr lang="en-US" sz="2200" b="1" kern="0" spc="-67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2200" b="1" kern="0" spc="-67" dirty="0" err="1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университет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8181559" y="648580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профессор </a:t>
            </a:r>
            <a:r>
              <a:rPr lang="en-US" sz="1750" kern="0" spc="-3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кафедры</a:t>
            </a: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u-RU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 </a:t>
            </a:r>
            <a:r>
              <a:rPr lang="ru-RU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Агро</a:t>
            </a:r>
            <a:r>
              <a:rPr lang="en-US" sz="1750" kern="0" spc="-3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экономика</a:t>
            </a: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8181559" y="684668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Саидов Мухаммад-Али Хакимович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8181559" y="721161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Тел.: +99 890 316 77 07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8181559" y="755806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kern="0" spc="-36" dirty="0">
                <a:solidFill>
                  <a:srgbClr val="0070C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E-mail</a:t>
            </a: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 3167707@gmail.com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2002970" y="3548937"/>
            <a:ext cx="11103429" cy="892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СПАСИБО ЗА ВНИМАНИЕ!</a:t>
            </a:r>
            <a:endParaRPr lang="en-US" sz="4450" dirty="0"/>
          </a:p>
        </p:txBody>
      </p:sp>
      <p:pic>
        <p:nvPicPr>
          <p:cNvPr id="7172" name="Picture 4" descr="Ташкентский государственный аграрный университет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61" y="577511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058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11092" y="689254"/>
            <a:ext cx="12408098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450"/>
              </a:lnSpc>
            </a:pPr>
            <a:r>
              <a:rPr lang="en-US" sz="3600" b="1" kern="0" spc="-107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Сельское хозяйство Узбекистана: </a:t>
            </a:r>
            <a:r>
              <a:rPr lang="en-US" sz="3600" b="1" kern="0" spc="-107" dirty="0">
                <a:solidFill>
                  <a:schemeClr val="accent2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Ключевые показатели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732479"/>
            <a:ext cx="4413641" cy="2538652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89" y="4475203"/>
            <a:ext cx="4413641" cy="286107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690297" y="1732479"/>
            <a:ext cx="8153813" cy="7258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2400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Аграрно-промышленный комплекс (АПК) Узбекистана – важная составляющая национальной экономики.</a:t>
            </a:r>
            <a:endParaRPr lang="en-US" sz="2400" dirty="0"/>
          </a:p>
        </p:txBody>
      </p:sp>
      <p:sp>
        <p:nvSpPr>
          <p:cNvPr id="6" name="Text 2"/>
          <p:cNvSpPr/>
          <p:nvPr/>
        </p:nvSpPr>
        <p:spPr>
          <a:xfrm>
            <a:off x="6077754" y="2774405"/>
            <a:ext cx="776635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883" indent="-342883" algn="just">
              <a:lnSpc>
                <a:spcPts val="2250"/>
              </a:lnSpc>
              <a:buSzPct val="100000"/>
              <a:buChar char="•"/>
            </a:pPr>
            <a:r>
              <a:rPr lang="en-US" sz="2000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 2024 году валовая добавленная стоимость сельского, лесного и рыбного хозяйства составила </a:t>
            </a:r>
            <a:r>
              <a:rPr lang="en-US" sz="2000" b="1" kern="0" spc="-29" dirty="0">
                <a:solidFill>
                  <a:srgbClr val="4950B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20,66</a:t>
            </a:r>
            <a:r>
              <a:rPr lang="en-US" sz="2000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млрд долларов США, увеличившись на </a:t>
            </a:r>
            <a:r>
              <a:rPr lang="en-US" sz="2000" b="1" kern="0" spc="-29" dirty="0">
                <a:solidFill>
                  <a:schemeClr val="accent3">
                    <a:lumMod val="75000"/>
                  </a:scheme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3,1%</a:t>
            </a:r>
            <a:r>
              <a:rPr lang="en-US" sz="2000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по сравнению с 2023 годом.</a:t>
            </a:r>
            <a:endParaRPr lang="en-US" sz="2000" dirty="0"/>
          </a:p>
        </p:txBody>
      </p:sp>
      <p:sp>
        <p:nvSpPr>
          <p:cNvPr id="7" name="Text 3"/>
          <p:cNvSpPr/>
          <p:nvPr/>
        </p:nvSpPr>
        <p:spPr>
          <a:xfrm>
            <a:off x="6077753" y="4101331"/>
            <a:ext cx="737889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883" indent="-342883" algn="just">
              <a:lnSpc>
                <a:spcPts val="2250"/>
              </a:lnSpc>
              <a:buSzPct val="100000"/>
              <a:buChar char="•"/>
            </a:pPr>
            <a:r>
              <a:rPr lang="en-US" sz="2000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Общий объем производства продукции (услуг) в сельском, лесном и рыбном хозяйстве достиг </a:t>
            </a:r>
            <a:r>
              <a:rPr lang="en-US" sz="2000" b="1" kern="0" spc="-29" dirty="0">
                <a:solidFill>
                  <a:srgbClr val="4950B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36,20</a:t>
            </a:r>
            <a:r>
              <a:rPr lang="en-US" sz="2000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млрд долларов США, что является значительной долей в структуре </a:t>
            </a:r>
            <a:r>
              <a:rPr lang="en-US" sz="2000" b="1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ВВП</a:t>
            </a:r>
            <a:r>
              <a:rPr lang="en-US" sz="2000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страны.</a:t>
            </a:r>
            <a:endParaRPr lang="en-US" sz="2000" dirty="0"/>
          </a:p>
        </p:txBody>
      </p:sp>
      <p:sp>
        <p:nvSpPr>
          <p:cNvPr id="8" name="Text 4"/>
          <p:cNvSpPr/>
          <p:nvPr/>
        </p:nvSpPr>
        <p:spPr>
          <a:xfrm>
            <a:off x="6077753" y="5450732"/>
            <a:ext cx="7378898" cy="7258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883" indent="-342883" algn="just">
              <a:lnSpc>
                <a:spcPts val="2250"/>
              </a:lnSpc>
              <a:buSzPct val="100000"/>
              <a:buChar char="•"/>
            </a:pPr>
            <a:r>
              <a:rPr lang="en-US" sz="2000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Сектор демонстрирует устойчивый рост: 2023 год – </a:t>
            </a:r>
            <a:r>
              <a:rPr lang="en-US" sz="2000" b="1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4,1%</a:t>
            </a:r>
            <a:r>
              <a:rPr lang="en-US" sz="2000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2022 год – </a:t>
            </a:r>
            <a:r>
              <a:rPr lang="en-US" sz="2000" b="1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3,6%</a:t>
            </a:r>
            <a:r>
              <a:rPr lang="en-US" sz="2000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2021 год – </a:t>
            </a:r>
            <a:r>
              <a:rPr lang="en-US" sz="2000" b="1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4,0%</a:t>
            </a:r>
            <a:r>
              <a:rPr lang="en-US" sz="2000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2020 год – </a:t>
            </a:r>
            <a:r>
              <a:rPr lang="en-US" sz="2000" b="1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2,9%</a:t>
            </a:r>
            <a:r>
              <a:rPr lang="en-US" sz="2000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2000" dirty="0"/>
          </a:p>
        </p:txBody>
      </p:sp>
      <p:sp>
        <p:nvSpPr>
          <p:cNvPr id="9" name="Text 5"/>
          <p:cNvSpPr/>
          <p:nvPr/>
        </p:nvSpPr>
        <p:spPr>
          <a:xfrm>
            <a:off x="6140292" y="6424903"/>
            <a:ext cx="7378898" cy="7258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883" indent="-342883" algn="just">
              <a:lnSpc>
                <a:spcPts val="2250"/>
              </a:lnSpc>
              <a:buSzPct val="100000"/>
              <a:buChar char="•"/>
            </a:pPr>
            <a:r>
              <a:rPr lang="en-US" sz="2000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Уровень неформальной экономики в сельском хозяйстве оценивается в 63,6%.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1" y="668996"/>
            <a:ext cx="8309014" cy="3188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2800" b="1" kern="0" spc="-6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Экспорт и занятость в агропромышленном комплексе Узбекистана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793791" y="1466375"/>
            <a:ext cx="2126456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50"/>
              </a:lnSpc>
            </a:pPr>
            <a:r>
              <a:rPr lang="en-US" sz="2800" b="1" kern="0" spc="-50" dirty="0">
                <a:solidFill>
                  <a:srgbClr val="00B05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Экспорт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1902144"/>
            <a:ext cx="6313885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650"/>
              </a:lnSpc>
            </a:pPr>
            <a:r>
              <a:rPr lang="en-US" sz="1800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 2024 году экспорт сельхозпродукции составил </a:t>
            </a:r>
            <a:r>
              <a:rPr lang="en-US" sz="1800" b="1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2,79 миллиарда долларов США</a:t>
            </a:r>
            <a:r>
              <a:rPr lang="en-US" sz="1800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увеличившись на </a:t>
            </a:r>
            <a:r>
              <a:rPr lang="en-US" sz="1800" b="1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10,3%</a:t>
            </a:r>
            <a:r>
              <a:rPr lang="en-US" sz="1800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по сравнению с 2023 годом.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793790" y="3075623"/>
            <a:ext cx="631388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650"/>
              </a:lnSpc>
            </a:pPr>
            <a:r>
              <a:rPr lang="en-US" sz="1800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Основная статья экспорта – </a:t>
            </a:r>
            <a:r>
              <a:rPr lang="en-US" sz="1800" b="1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плодоовощная продукция</a:t>
            </a:r>
            <a:r>
              <a:rPr lang="en-US" sz="1800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8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1" y="4060556"/>
            <a:ext cx="5777489" cy="313260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530346" y="1466375"/>
            <a:ext cx="2126456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50"/>
              </a:lnSpc>
            </a:pPr>
            <a:r>
              <a:rPr lang="en-US" sz="2800" b="1" kern="0" spc="-50" dirty="0">
                <a:solidFill>
                  <a:schemeClr val="accent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Занятость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8" name="Text 5"/>
          <p:cNvSpPr/>
          <p:nvPr/>
        </p:nvSpPr>
        <p:spPr>
          <a:xfrm>
            <a:off x="7530346" y="1902143"/>
            <a:ext cx="6313885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650"/>
              </a:lnSpc>
            </a:pPr>
            <a:r>
              <a:rPr lang="en-US" sz="1800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 сельском хозяйстве занято </a:t>
            </a:r>
            <a:r>
              <a:rPr lang="en-US" sz="1800" b="1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4,9 миллиона человек</a:t>
            </a:r>
            <a:r>
              <a:rPr lang="en-US" sz="1800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это </a:t>
            </a:r>
            <a:r>
              <a:rPr lang="en-US" sz="1800" b="1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26,8%</a:t>
            </a:r>
            <a:r>
              <a:rPr lang="en-US" sz="1800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от общего числа занятых в Узбекистане.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7530346" y="2735461"/>
            <a:ext cx="631388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650"/>
              </a:lnSpc>
            </a:pPr>
            <a:r>
              <a:rPr lang="en-US" sz="1800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Аграрный сектор – важный источник рабочих мест.</a:t>
            </a:r>
            <a:endParaRPr lang="en-US" sz="1800" dirty="0"/>
          </a:p>
        </p:txBody>
      </p:sp>
      <p:sp>
        <p:nvSpPr>
          <p:cNvPr id="10" name="Text 7"/>
          <p:cNvSpPr/>
          <p:nvPr/>
        </p:nvSpPr>
        <p:spPr>
          <a:xfrm>
            <a:off x="7530346" y="3228619"/>
            <a:ext cx="6313885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650"/>
              </a:lnSpc>
            </a:pPr>
            <a:r>
              <a:rPr lang="en-US" sz="1800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Низкие темпы роста занятости, несмотря на повышение производительности, подчеркивают </a:t>
            </a:r>
            <a:r>
              <a:rPr lang="en-US" sz="1800" b="1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стратегическую роль сельского хозяйства в экономике</a:t>
            </a:r>
            <a:r>
              <a:rPr lang="en-US" sz="1800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800" dirty="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0345" y="4440436"/>
            <a:ext cx="6542116" cy="28115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06993"/>
            <a:ext cx="11092458" cy="637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000"/>
              </a:lnSpc>
            </a:pPr>
            <a:r>
              <a:rPr lang="en-US" sz="4000" b="1" kern="0" spc="-12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Разделение сельского хозяйства на отрасли:</a:t>
            </a:r>
            <a:endParaRPr lang="en-US" sz="40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1" y="1753196"/>
            <a:ext cx="5731430" cy="354222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1" y="5550575"/>
            <a:ext cx="2551749" cy="3188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2000" b="1" kern="0" spc="-60" dirty="0">
                <a:solidFill>
                  <a:srgbClr val="4950BC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Растениеводство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793791" y="5991821"/>
            <a:ext cx="6368296" cy="8162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200"/>
              </a:lnSpc>
            </a:pPr>
            <a:r>
              <a:rPr lang="en-US" sz="2000" kern="0" spc="-3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Объем производства: </a:t>
            </a:r>
            <a:r>
              <a:rPr lang="en-US" sz="2000" b="1" kern="0" spc="-31" dirty="0">
                <a:solidFill>
                  <a:srgbClr val="C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22,17</a:t>
            </a:r>
            <a:r>
              <a:rPr lang="en-US" sz="2000" kern="0" spc="-3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миллиарда долларов (</a:t>
            </a:r>
            <a:r>
              <a:rPr lang="en-US" sz="2000" b="1" kern="0" spc="-31" dirty="0">
                <a:solidFill>
                  <a:schemeClr val="accent4">
                    <a:lumMod val="75000"/>
                  </a:scheme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61,2%</a:t>
            </a:r>
            <a:r>
              <a:rPr lang="en-US" sz="2000" kern="0" spc="-3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)</a:t>
            </a:r>
            <a:endParaRPr lang="en-US" sz="20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196" y="1753196"/>
            <a:ext cx="5731550" cy="354234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68196" y="5550694"/>
            <a:ext cx="6368414" cy="4081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200"/>
              </a:lnSpc>
            </a:pPr>
            <a:r>
              <a:rPr lang="en-US" sz="2000" b="1" kern="0" spc="-31" dirty="0">
                <a:solidFill>
                  <a:srgbClr val="5E208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Животноводство</a:t>
            </a:r>
            <a:endParaRPr lang="en-US" sz="2000" dirty="0"/>
          </a:p>
        </p:txBody>
      </p:sp>
      <p:sp>
        <p:nvSpPr>
          <p:cNvPr id="8" name="Text 4"/>
          <p:cNvSpPr/>
          <p:nvPr/>
        </p:nvSpPr>
        <p:spPr>
          <a:xfrm>
            <a:off x="7468196" y="6081236"/>
            <a:ext cx="6368414" cy="8162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200"/>
              </a:lnSpc>
            </a:pPr>
            <a:r>
              <a:rPr lang="en-US" sz="2000" kern="0" spc="-3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Объем производства: </a:t>
            </a:r>
            <a:r>
              <a:rPr lang="en-US" sz="2000" b="1" kern="0" spc="-31" dirty="0">
                <a:solidFill>
                  <a:srgbClr val="C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13,80</a:t>
            </a:r>
            <a:r>
              <a:rPr lang="en-US" sz="2000" kern="0" spc="-3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миллиарда долларов (</a:t>
            </a:r>
            <a:r>
              <a:rPr lang="en-US" sz="2000" b="1" kern="0" spc="-31" dirty="0">
                <a:solidFill>
                  <a:schemeClr val="accent4">
                    <a:lumMod val="75000"/>
                  </a:scheme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37,8%</a:t>
            </a:r>
            <a:r>
              <a:rPr lang="en-US" sz="2000" kern="0" spc="-3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)</a:t>
            </a:r>
            <a:endParaRPr lang="en-US" sz="2000" dirty="0"/>
          </a:p>
        </p:txBody>
      </p:sp>
      <p:sp>
        <p:nvSpPr>
          <p:cNvPr id="9" name="Text 5"/>
          <p:cNvSpPr/>
          <p:nvPr/>
        </p:nvSpPr>
        <p:spPr>
          <a:xfrm>
            <a:off x="793791" y="7203638"/>
            <a:ext cx="11621691" cy="3188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2000" b="1" kern="0" spc="-6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Основные отрасли сельского хозяйства Узбекистана и их вклад в общий объем производства.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1" y="1587103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550"/>
              </a:lnSpc>
            </a:pPr>
            <a:r>
              <a:rPr lang="en-US" sz="440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Годовой объем производства основных продуктов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1" y="3458289"/>
            <a:ext cx="3005494" cy="185749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1" y="5599272"/>
            <a:ext cx="300549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550"/>
              </a:lnSpc>
            </a:pPr>
            <a:r>
              <a:rPr lang="en-US" sz="2400" b="1" kern="0" spc="-36" dirty="0">
                <a:solidFill>
                  <a:srgbClr val="4950B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Фрукты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793791" y="6188869"/>
            <a:ext cx="300549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550"/>
              </a:lnSpc>
            </a:pPr>
            <a:r>
              <a:rPr lang="en-US" sz="240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2,1 млн тонн</a:t>
            </a:r>
            <a:endParaRPr lang="en-US" sz="24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447" y="3458289"/>
            <a:ext cx="3005614" cy="185749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139447" y="564886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400" b="1" kern="0" spc="-67" dirty="0">
                <a:solidFill>
                  <a:srgbClr val="1F713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Овощи</a:t>
            </a:r>
            <a:endParaRPr lang="en-US" sz="2400" dirty="0"/>
          </a:p>
        </p:txBody>
      </p:sp>
      <p:sp>
        <p:nvSpPr>
          <p:cNvPr id="8" name="Text 4"/>
          <p:cNvSpPr/>
          <p:nvPr/>
        </p:nvSpPr>
        <p:spPr>
          <a:xfrm>
            <a:off x="4139447" y="6207282"/>
            <a:ext cx="300561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550"/>
              </a:lnSpc>
            </a:pPr>
            <a:r>
              <a:rPr lang="en-US" sz="240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9,5 млн тонн</a:t>
            </a:r>
            <a:endParaRPr lang="en-US" sz="24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222" y="3458289"/>
            <a:ext cx="3005614" cy="185749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85221" y="56984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400" b="1" kern="0" spc="-67" dirty="0">
                <a:solidFill>
                  <a:srgbClr val="F44444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Мясо</a:t>
            </a:r>
            <a:endParaRPr lang="en-US" sz="2400" dirty="0"/>
          </a:p>
        </p:txBody>
      </p:sp>
      <p:sp>
        <p:nvSpPr>
          <p:cNvPr id="11" name="Text 6"/>
          <p:cNvSpPr/>
          <p:nvPr/>
        </p:nvSpPr>
        <p:spPr>
          <a:xfrm>
            <a:off x="7485221" y="6222780"/>
            <a:ext cx="300561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550"/>
              </a:lnSpc>
            </a:pPr>
            <a:r>
              <a:rPr lang="en-US" sz="240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2,5 млн тонн</a:t>
            </a:r>
            <a:endParaRPr lang="en-US" sz="24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0998" y="3458289"/>
            <a:ext cx="3005614" cy="1857494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830998" y="566661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400" b="1" kern="0" spc="-67" dirty="0">
                <a:solidFill>
                  <a:srgbClr val="99551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Зерновые культуры</a:t>
            </a:r>
            <a:endParaRPr lang="en-US" sz="2400" dirty="0"/>
          </a:p>
        </p:txBody>
      </p:sp>
      <p:sp>
        <p:nvSpPr>
          <p:cNvPr id="14" name="Text 8"/>
          <p:cNvSpPr/>
          <p:nvPr/>
        </p:nvSpPr>
        <p:spPr>
          <a:xfrm>
            <a:off x="10830998" y="6225694"/>
            <a:ext cx="300561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550"/>
              </a:lnSpc>
            </a:pPr>
            <a:r>
              <a:rPr lang="en-US" sz="240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7,4 млн тонн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80892"/>
            <a:ext cx="9385221" cy="2126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550"/>
              </a:lnSpc>
            </a:pPr>
            <a:r>
              <a:rPr lang="en-US" sz="400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Структура предприятий в сельском хозяйстве Узбекистана (2025)</a:t>
            </a:r>
            <a:endParaRPr lang="en-US" sz="4000" dirty="0"/>
          </a:p>
        </p:txBody>
      </p:sp>
      <p:sp>
        <p:nvSpPr>
          <p:cNvPr id="4" name="Text 1"/>
          <p:cNvSpPr/>
          <p:nvPr/>
        </p:nvSpPr>
        <p:spPr>
          <a:xfrm>
            <a:off x="668236" y="2653721"/>
            <a:ext cx="9385221" cy="907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550"/>
              </a:lnSpc>
            </a:pPr>
            <a:r>
              <a:rPr lang="en-US" sz="280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Количество предприятий и организаций (</a:t>
            </a:r>
            <a:r>
              <a:rPr lang="en-US" sz="2800" kern="0" spc="-36" dirty="0">
                <a:solidFill>
                  <a:srgbClr val="F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исключая фермерские и дехканские хозяйства</a:t>
            </a:r>
            <a:r>
              <a:rPr lang="en-US" sz="280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) по состоянию на 1 января 2025 года:</a:t>
            </a:r>
            <a:endParaRPr lang="en-US" sz="2800" dirty="0"/>
          </a:p>
        </p:txBody>
      </p:sp>
      <p:sp>
        <p:nvSpPr>
          <p:cNvPr id="5" name="Text 2"/>
          <p:cNvSpPr/>
          <p:nvPr/>
        </p:nvSpPr>
        <p:spPr>
          <a:xfrm>
            <a:off x="309967" y="4537354"/>
            <a:ext cx="3256790" cy="7630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750"/>
              </a:lnSpc>
            </a:pPr>
            <a:r>
              <a:rPr lang="en-US" sz="2100" b="1" kern="0" spc="-67" dirty="0">
                <a:solidFill>
                  <a:srgbClr val="99551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Земледелие, животноводство и услуги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668236" y="5455472"/>
            <a:ext cx="275903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550"/>
              </a:lnSpc>
            </a:pPr>
            <a:r>
              <a:rPr lang="en-US" sz="210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28 109 единиц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4106882" y="4746419"/>
            <a:ext cx="27590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100" b="1" kern="0" spc="-67" dirty="0">
                <a:solidFill>
                  <a:srgbClr val="1F713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Лесное хозяйство</a:t>
            </a:r>
            <a:endParaRPr lang="en-US" sz="2100" dirty="0"/>
          </a:p>
        </p:txBody>
      </p:sp>
      <p:sp>
        <p:nvSpPr>
          <p:cNvPr id="8" name="Text 5"/>
          <p:cNvSpPr/>
          <p:nvPr/>
        </p:nvSpPr>
        <p:spPr>
          <a:xfrm>
            <a:off x="4106879" y="5455471"/>
            <a:ext cx="275903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550"/>
              </a:lnSpc>
            </a:pPr>
            <a:r>
              <a:rPr lang="en-US" sz="210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228 единиц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7433907" y="4714519"/>
            <a:ext cx="27590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100" b="1" kern="0" spc="-67" dirty="0" err="1">
                <a:solidFill>
                  <a:srgbClr val="204C8E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Рыбное</a:t>
            </a:r>
            <a:r>
              <a:rPr lang="en-US" sz="2100" b="1" kern="0" spc="-67" dirty="0">
                <a:solidFill>
                  <a:srgbClr val="204C8E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2100" b="1" kern="0" spc="-67" dirty="0" err="1">
                <a:solidFill>
                  <a:srgbClr val="204C8E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хозяйство</a:t>
            </a:r>
            <a:endParaRPr lang="en-US" sz="2100" dirty="0"/>
          </a:p>
        </p:txBody>
      </p:sp>
      <p:sp>
        <p:nvSpPr>
          <p:cNvPr id="10" name="Text 7"/>
          <p:cNvSpPr/>
          <p:nvPr/>
        </p:nvSpPr>
        <p:spPr>
          <a:xfrm>
            <a:off x="7419974" y="5455470"/>
            <a:ext cx="275903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550"/>
              </a:lnSpc>
            </a:pPr>
            <a:r>
              <a:rPr lang="en-US" sz="210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2 615 единиц</a:t>
            </a:r>
            <a:endParaRPr lang="en-US" sz="2100" dirty="0"/>
          </a:p>
        </p:txBody>
      </p:sp>
      <p:pic>
        <p:nvPicPr>
          <p:cNvPr id="1028" name="Picture 4" descr="Рыба Без Фона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710" y="6369045"/>
            <a:ext cx="1502228" cy="150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" descr="Eco Style Life Green Forest Vector | Premium AI-generated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Eco Style Life Green Forest Vector | Premium AI-generated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627" y="5992503"/>
            <a:ext cx="3352347" cy="187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Земледелие - векторные изображения, Земледелие картинки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" y="6105461"/>
            <a:ext cx="2908953" cy="17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к искать персонал для предприятий сельского хозяйства?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7937"/>
            <a:ext cx="3657600" cy="276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БНОЕ ХОЗЯЙСТВО: ВЧЕРА, СЕГОДНЯ, ЗАВТРА » Кызылординские вести | Областная  газет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5682224"/>
            <a:ext cx="3657600" cy="254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16756"/>
            <a:ext cx="13042821" cy="992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100" b="1" kern="0" spc="-9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Наибольший объем продукции (услуг) сельского, лесного и рыбного хозяйства по регионам в 2024 году</a:t>
            </a:r>
            <a:endParaRPr lang="en-US" sz="3100" dirty="0"/>
          </a:p>
        </p:txBody>
      </p:sp>
      <p:sp>
        <p:nvSpPr>
          <p:cNvPr id="3" name="Shape 1"/>
          <p:cNvSpPr/>
          <p:nvPr/>
        </p:nvSpPr>
        <p:spPr>
          <a:xfrm>
            <a:off x="793790" y="1947148"/>
            <a:ext cx="13042821" cy="5565577"/>
          </a:xfrm>
          <a:prstGeom prst="roundRect">
            <a:avLst>
              <a:gd name="adj" fmla="val 1198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4" name="Shape 2"/>
          <p:cNvSpPr/>
          <p:nvPr/>
        </p:nvSpPr>
        <p:spPr>
          <a:xfrm>
            <a:off x="801410" y="1954768"/>
            <a:ext cx="13027581" cy="84081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5" name="Text 3"/>
          <p:cNvSpPr/>
          <p:nvPr/>
        </p:nvSpPr>
        <p:spPr>
          <a:xfrm>
            <a:off x="1332317" y="2092571"/>
            <a:ext cx="2123805" cy="6001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800" b="1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Область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5391601" y="2057637"/>
            <a:ext cx="3351252" cy="6001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400" b="1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Объем </a:t>
            </a:r>
            <a:r>
              <a:rPr lang="en-US" sz="2400" b="1" kern="0" spc="-2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продукции</a:t>
            </a:r>
            <a:r>
              <a:rPr lang="en-US" sz="2400" b="1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endParaRPr lang="ru-RU" sz="2400" b="1" kern="0" spc="-25" dirty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ctr">
              <a:lnSpc>
                <a:spcPts val="2500"/>
              </a:lnSpc>
              <a:buNone/>
            </a:pPr>
            <a:r>
              <a:rPr lang="en-US" sz="2400" b="1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(млрд сум)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10315218" y="2057638"/>
            <a:ext cx="3355062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400" b="1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Объем продукции (млрд долларов)</a:t>
            </a:r>
            <a:endParaRPr lang="en-US" sz="2400" dirty="0"/>
          </a:p>
        </p:txBody>
      </p:sp>
      <p:sp>
        <p:nvSpPr>
          <p:cNvPr id="8" name="Shape 6"/>
          <p:cNvSpPr/>
          <p:nvPr/>
        </p:nvSpPr>
        <p:spPr>
          <a:xfrm>
            <a:off x="801410" y="2795588"/>
            <a:ext cx="13027581" cy="523280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960358" y="2898457"/>
            <a:ext cx="535352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Самаркандская область</a:t>
            </a:r>
            <a:endParaRPr lang="en-US" sz="1550" dirty="0"/>
          </a:p>
        </p:txBody>
      </p:sp>
      <p:sp>
        <p:nvSpPr>
          <p:cNvPr id="10" name="Text 8"/>
          <p:cNvSpPr/>
          <p:nvPr/>
        </p:nvSpPr>
        <p:spPr>
          <a:xfrm>
            <a:off x="6638925" y="2898457"/>
            <a:ext cx="335125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57 452,0</a:t>
            </a:r>
            <a:endParaRPr lang="en-US" sz="1550" dirty="0"/>
          </a:p>
        </p:txBody>
      </p:sp>
      <p:sp>
        <p:nvSpPr>
          <p:cNvPr id="11" name="Text 9"/>
          <p:cNvSpPr/>
          <p:nvPr/>
        </p:nvSpPr>
        <p:spPr>
          <a:xfrm>
            <a:off x="10315218" y="2898457"/>
            <a:ext cx="335506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4,46</a:t>
            </a:r>
            <a:endParaRPr lang="en-US" sz="1550" dirty="0"/>
          </a:p>
        </p:txBody>
      </p:sp>
      <p:sp>
        <p:nvSpPr>
          <p:cNvPr id="12" name="Shape 10"/>
          <p:cNvSpPr/>
          <p:nvPr/>
        </p:nvSpPr>
        <p:spPr>
          <a:xfrm>
            <a:off x="801410" y="3318867"/>
            <a:ext cx="13027581" cy="52328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960358" y="3421737"/>
            <a:ext cx="535352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Андижанская область</a:t>
            </a:r>
            <a:endParaRPr lang="en-US" sz="1550" dirty="0"/>
          </a:p>
        </p:txBody>
      </p:sp>
      <p:sp>
        <p:nvSpPr>
          <p:cNvPr id="14" name="Text 12"/>
          <p:cNvSpPr/>
          <p:nvPr/>
        </p:nvSpPr>
        <p:spPr>
          <a:xfrm>
            <a:off x="6638925" y="3421737"/>
            <a:ext cx="335125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46 494,9</a:t>
            </a:r>
            <a:endParaRPr lang="en-US" sz="1550" dirty="0"/>
          </a:p>
        </p:txBody>
      </p:sp>
      <p:sp>
        <p:nvSpPr>
          <p:cNvPr id="15" name="Text 13"/>
          <p:cNvSpPr/>
          <p:nvPr/>
        </p:nvSpPr>
        <p:spPr>
          <a:xfrm>
            <a:off x="10315218" y="3421737"/>
            <a:ext cx="335506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3,61</a:t>
            </a:r>
            <a:endParaRPr lang="en-US" sz="1550" dirty="0"/>
          </a:p>
        </p:txBody>
      </p:sp>
      <p:sp>
        <p:nvSpPr>
          <p:cNvPr id="16" name="Shape 14"/>
          <p:cNvSpPr/>
          <p:nvPr/>
        </p:nvSpPr>
        <p:spPr>
          <a:xfrm>
            <a:off x="801410" y="3842147"/>
            <a:ext cx="13027581" cy="523280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960358" y="3945017"/>
            <a:ext cx="535352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Ташкентская область</a:t>
            </a:r>
            <a:endParaRPr lang="en-US" sz="1550" dirty="0"/>
          </a:p>
        </p:txBody>
      </p:sp>
      <p:sp>
        <p:nvSpPr>
          <p:cNvPr id="18" name="Text 16"/>
          <p:cNvSpPr/>
          <p:nvPr/>
        </p:nvSpPr>
        <p:spPr>
          <a:xfrm>
            <a:off x="6638925" y="3945017"/>
            <a:ext cx="335125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44 379,0</a:t>
            </a:r>
            <a:endParaRPr lang="en-US" sz="1550" dirty="0"/>
          </a:p>
        </p:txBody>
      </p:sp>
      <p:sp>
        <p:nvSpPr>
          <p:cNvPr id="19" name="Text 17"/>
          <p:cNvSpPr/>
          <p:nvPr/>
        </p:nvSpPr>
        <p:spPr>
          <a:xfrm>
            <a:off x="10315218" y="3945017"/>
            <a:ext cx="335506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3,44</a:t>
            </a:r>
            <a:endParaRPr lang="en-US" sz="1550" dirty="0"/>
          </a:p>
        </p:txBody>
      </p:sp>
      <p:sp>
        <p:nvSpPr>
          <p:cNvPr id="20" name="Shape 18"/>
          <p:cNvSpPr/>
          <p:nvPr/>
        </p:nvSpPr>
        <p:spPr>
          <a:xfrm>
            <a:off x="801410" y="4365427"/>
            <a:ext cx="13027581" cy="52328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1" name="Text 19"/>
          <p:cNvSpPr/>
          <p:nvPr/>
        </p:nvSpPr>
        <p:spPr>
          <a:xfrm>
            <a:off x="960358" y="4468297"/>
            <a:ext cx="535352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Кашкадарьинская область</a:t>
            </a:r>
            <a:endParaRPr lang="en-US" sz="1550" dirty="0"/>
          </a:p>
        </p:txBody>
      </p:sp>
      <p:sp>
        <p:nvSpPr>
          <p:cNvPr id="22" name="Text 20"/>
          <p:cNvSpPr/>
          <p:nvPr/>
        </p:nvSpPr>
        <p:spPr>
          <a:xfrm>
            <a:off x="6638925" y="4468297"/>
            <a:ext cx="335125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44 293,5</a:t>
            </a:r>
            <a:endParaRPr lang="en-US" sz="1550" dirty="0"/>
          </a:p>
        </p:txBody>
      </p:sp>
      <p:sp>
        <p:nvSpPr>
          <p:cNvPr id="23" name="Text 21"/>
          <p:cNvSpPr/>
          <p:nvPr/>
        </p:nvSpPr>
        <p:spPr>
          <a:xfrm>
            <a:off x="10315218" y="4468297"/>
            <a:ext cx="335506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3,43</a:t>
            </a:r>
            <a:endParaRPr lang="en-US" sz="1550" dirty="0"/>
          </a:p>
        </p:txBody>
      </p:sp>
      <p:sp>
        <p:nvSpPr>
          <p:cNvPr id="24" name="Shape 22"/>
          <p:cNvSpPr/>
          <p:nvPr/>
        </p:nvSpPr>
        <p:spPr>
          <a:xfrm>
            <a:off x="801410" y="4888706"/>
            <a:ext cx="13027581" cy="523280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5" name="Text 23"/>
          <p:cNvSpPr/>
          <p:nvPr/>
        </p:nvSpPr>
        <p:spPr>
          <a:xfrm>
            <a:off x="960358" y="4991576"/>
            <a:ext cx="535352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Ферганская область</a:t>
            </a:r>
            <a:endParaRPr lang="en-US" sz="1550" dirty="0"/>
          </a:p>
        </p:txBody>
      </p:sp>
      <p:sp>
        <p:nvSpPr>
          <p:cNvPr id="26" name="Text 24"/>
          <p:cNvSpPr/>
          <p:nvPr/>
        </p:nvSpPr>
        <p:spPr>
          <a:xfrm>
            <a:off x="6638925" y="4991576"/>
            <a:ext cx="335125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44 043,4</a:t>
            </a:r>
            <a:endParaRPr lang="en-US" sz="1550" dirty="0"/>
          </a:p>
        </p:txBody>
      </p:sp>
      <p:sp>
        <p:nvSpPr>
          <p:cNvPr id="27" name="Text 25"/>
          <p:cNvSpPr/>
          <p:nvPr/>
        </p:nvSpPr>
        <p:spPr>
          <a:xfrm>
            <a:off x="10315218" y="4991576"/>
            <a:ext cx="335506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3,42</a:t>
            </a:r>
            <a:endParaRPr lang="en-US" sz="1550" dirty="0"/>
          </a:p>
        </p:txBody>
      </p:sp>
      <p:sp>
        <p:nvSpPr>
          <p:cNvPr id="28" name="Shape 26"/>
          <p:cNvSpPr/>
          <p:nvPr/>
        </p:nvSpPr>
        <p:spPr>
          <a:xfrm>
            <a:off x="801410" y="5411986"/>
            <a:ext cx="13027581" cy="52328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9" name="Text 27"/>
          <p:cNvSpPr/>
          <p:nvPr/>
        </p:nvSpPr>
        <p:spPr>
          <a:xfrm>
            <a:off x="960358" y="5514856"/>
            <a:ext cx="535352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Бухарская область</a:t>
            </a:r>
            <a:endParaRPr lang="en-US" sz="1550" dirty="0"/>
          </a:p>
        </p:txBody>
      </p:sp>
      <p:sp>
        <p:nvSpPr>
          <p:cNvPr id="30" name="Text 28"/>
          <p:cNvSpPr/>
          <p:nvPr/>
        </p:nvSpPr>
        <p:spPr>
          <a:xfrm>
            <a:off x="6638925" y="5514856"/>
            <a:ext cx="335125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41 871,5</a:t>
            </a:r>
            <a:endParaRPr lang="en-US" sz="1550" dirty="0"/>
          </a:p>
        </p:txBody>
      </p:sp>
      <p:sp>
        <p:nvSpPr>
          <p:cNvPr id="31" name="Text 29"/>
          <p:cNvSpPr/>
          <p:nvPr/>
        </p:nvSpPr>
        <p:spPr>
          <a:xfrm>
            <a:off x="10315218" y="5514856"/>
            <a:ext cx="335506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3,25</a:t>
            </a:r>
            <a:endParaRPr lang="en-US" sz="1550" dirty="0"/>
          </a:p>
        </p:txBody>
      </p:sp>
      <p:sp>
        <p:nvSpPr>
          <p:cNvPr id="32" name="Shape 30"/>
          <p:cNvSpPr/>
          <p:nvPr/>
        </p:nvSpPr>
        <p:spPr>
          <a:xfrm>
            <a:off x="801410" y="5935266"/>
            <a:ext cx="13027581" cy="523280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33" name="Text 31"/>
          <p:cNvSpPr/>
          <p:nvPr/>
        </p:nvSpPr>
        <p:spPr>
          <a:xfrm>
            <a:off x="960358" y="6038136"/>
            <a:ext cx="535352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Навоийская область</a:t>
            </a:r>
            <a:endParaRPr lang="en-US" sz="1550" dirty="0"/>
          </a:p>
        </p:txBody>
      </p:sp>
      <p:sp>
        <p:nvSpPr>
          <p:cNvPr id="34" name="Text 32"/>
          <p:cNvSpPr/>
          <p:nvPr/>
        </p:nvSpPr>
        <p:spPr>
          <a:xfrm>
            <a:off x="6638925" y="6038136"/>
            <a:ext cx="335125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21 813,1</a:t>
            </a:r>
            <a:endParaRPr lang="en-US" sz="1550" dirty="0"/>
          </a:p>
        </p:txBody>
      </p:sp>
      <p:sp>
        <p:nvSpPr>
          <p:cNvPr id="35" name="Text 33"/>
          <p:cNvSpPr/>
          <p:nvPr/>
        </p:nvSpPr>
        <p:spPr>
          <a:xfrm>
            <a:off x="10315218" y="6038136"/>
            <a:ext cx="335506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1,69</a:t>
            </a:r>
            <a:endParaRPr lang="en-US" sz="1550" dirty="0"/>
          </a:p>
        </p:txBody>
      </p:sp>
      <p:sp>
        <p:nvSpPr>
          <p:cNvPr id="36" name="Shape 34"/>
          <p:cNvSpPr/>
          <p:nvPr/>
        </p:nvSpPr>
        <p:spPr>
          <a:xfrm>
            <a:off x="801410" y="6458545"/>
            <a:ext cx="13027581" cy="52328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37" name="Text 35"/>
          <p:cNvSpPr/>
          <p:nvPr/>
        </p:nvSpPr>
        <p:spPr>
          <a:xfrm>
            <a:off x="960358" y="6561415"/>
            <a:ext cx="535352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Республика Каракалпакстан</a:t>
            </a:r>
            <a:endParaRPr lang="en-US" sz="1550" dirty="0"/>
          </a:p>
        </p:txBody>
      </p:sp>
      <p:sp>
        <p:nvSpPr>
          <p:cNvPr id="38" name="Text 36"/>
          <p:cNvSpPr/>
          <p:nvPr/>
        </p:nvSpPr>
        <p:spPr>
          <a:xfrm>
            <a:off x="6638925" y="6561415"/>
            <a:ext cx="335125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17 970,7</a:t>
            </a:r>
            <a:endParaRPr lang="en-US" sz="1550" dirty="0"/>
          </a:p>
        </p:txBody>
      </p:sp>
      <p:sp>
        <p:nvSpPr>
          <p:cNvPr id="39" name="Text 37"/>
          <p:cNvSpPr/>
          <p:nvPr/>
        </p:nvSpPr>
        <p:spPr>
          <a:xfrm>
            <a:off x="10315218" y="6561415"/>
            <a:ext cx="335506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1,39</a:t>
            </a:r>
            <a:endParaRPr lang="en-US" sz="1550" dirty="0"/>
          </a:p>
        </p:txBody>
      </p:sp>
      <p:sp>
        <p:nvSpPr>
          <p:cNvPr id="40" name="Shape 38"/>
          <p:cNvSpPr/>
          <p:nvPr/>
        </p:nvSpPr>
        <p:spPr>
          <a:xfrm>
            <a:off x="801410" y="6981825"/>
            <a:ext cx="13027581" cy="523280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41" name="Text 39"/>
          <p:cNvSpPr/>
          <p:nvPr/>
        </p:nvSpPr>
        <p:spPr>
          <a:xfrm>
            <a:off x="960358" y="7084695"/>
            <a:ext cx="535352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Сырдарьинская область</a:t>
            </a:r>
            <a:endParaRPr lang="en-US" sz="1550" dirty="0"/>
          </a:p>
        </p:txBody>
      </p:sp>
      <p:sp>
        <p:nvSpPr>
          <p:cNvPr id="42" name="Text 40"/>
          <p:cNvSpPr/>
          <p:nvPr/>
        </p:nvSpPr>
        <p:spPr>
          <a:xfrm>
            <a:off x="6638925" y="7084695"/>
            <a:ext cx="335125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15 926,3</a:t>
            </a:r>
            <a:endParaRPr lang="en-US" sz="1550" dirty="0"/>
          </a:p>
        </p:txBody>
      </p:sp>
      <p:sp>
        <p:nvSpPr>
          <p:cNvPr id="43" name="Text 41"/>
          <p:cNvSpPr/>
          <p:nvPr/>
        </p:nvSpPr>
        <p:spPr>
          <a:xfrm>
            <a:off x="10315218" y="7084695"/>
            <a:ext cx="335506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kern="0" spc="-2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1,23</a:t>
            </a:r>
            <a:endParaRPr lang="en-US" sz="1550" dirty="0"/>
          </a:p>
        </p:txBody>
      </p:sp>
    </p:spTree>
    <p:extLst>
      <p:ext uri="{BB962C8B-B14F-4D97-AF65-F5344CB8AC3E}">
        <p14:creationId xmlns:p14="http://schemas.microsoft.com/office/powerpoint/2010/main" val="1892730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2835" y="1128922"/>
            <a:ext cx="13064490" cy="5942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600" b="1" kern="0" spc="-112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Объем производства продукции сельского хозяйства в 2024 году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9093278" y="2375059"/>
            <a:ext cx="4754047" cy="5942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4650"/>
              </a:lnSpc>
              <a:buNone/>
            </a:pPr>
            <a:r>
              <a:rPr lang="en-US" sz="3700" b="1" i="1" kern="0" spc="-112" dirty="0">
                <a:solidFill>
                  <a:srgbClr val="4950BC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(в тоннах)</a:t>
            </a:r>
            <a:endParaRPr lang="en-US" sz="37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199" y="2969300"/>
            <a:ext cx="665559" cy="66555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120497" y="3872508"/>
            <a:ext cx="2376964" cy="2970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b="1" kern="0" spc="-56" dirty="0">
                <a:solidFill>
                  <a:srgbClr val="FFA44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Зерновые культуры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1120497" y="4283631"/>
            <a:ext cx="2376964" cy="2970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b="1" kern="0" spc="-56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8 855,2 тыс.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782955" y="4694753"/>
            <a:ext cx="3052167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Увеличение на 4,8%</a:t>
            </a:r>
            <a:endParaRPr lang="en-US" sz="14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640" y="2969300"/>
            <a:ext cx="665559" cy="66555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457938" y="3872508"/>
            <a:ext cx="2376964" cy="2970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b="1" kern="0" spc="-56" dirty="0">
                <a:solidFill>
                  <a:srgbClr val="FFA44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Картофель</a:t>
            </a:r>
            <a:endParaRPr lang="en-US" sz="1850" dirty="0"/>
          </a:p>
        </p:txBody>
      </p:sp>
      <p:sp>
        <p:nvSpPr>
          <p:cNvPr id="10" name="Text 6"/>
          <p:cNvSpPr/>
          <p:nvPr/>
        </p:nvSpPr>
        <p:spPr>
          <a:xfrm>
            <a:off x="4120277" y="4283631"/>
            <a:ext cx="3052286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b="1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3 716,8 тыс.</a:t>
            </a:r>
            <a:endParaRPr lang="en-US" dirty="0"/>
          </a:p>
        </p:txBody>
      </p:sp>
      <p:sp>
        <p:nvSpPr>
          <p:cNvPr id="11" name="Text 7"/>
          <p:cNvSpPr/>
          <p:nvPr/>
        </p:nvSpPr>
        <p:spPr>
          <a:xfrm>
            <a:off x="4120277" y="4701897"/>
            <a:ext cx="3052286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Увеличение на 4,0%</a:t>
            </a:r>
            <a:endParaRPr lang="en-US" sz="145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1081" y="2969300"/>
            <a:ext cx="665559" cy="665559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795379" y="3872508"/>
            <a:ext cx="2376964" cy="2970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b="1" kern="0" spc="-56" dirty="0">
                <a:solidFill>
                  <a:srgbClr val="1F713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Овощи</a:t>
            </a:r>
            <a:endParaRPr lang="en-US" sz="1850" dirty="0"/>
          </a:p>
        </p:txBody>
      </p:sp>
      <p:sp>
        <p:nvSpPr>
          <p:cNvPr id="14" name="Text 9"/>
          <p:cNvSpPr/>
          <p:nvPr/>
        </p:nvSpPr>
        <p:spPr>
          <a:xfrm>
            <a:off x="7457718" y="4283631"/>
            <a:ext cx="3052286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b="1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11 994,8 тыс.</a:t>
            </a:r>
            <a:endParaRPr lang="en-US" dirty="0"/>
          </a:p>
        </p:txBody>
      </p:sp>
      <p:sp>
        <p:nvSpPr>
          <p:cNvPr id="15" name="Text 10"/>
          <p:cNvSpPr/>
          <p:nvPr/>
        </p:nvSpPr>
        <p:spPr>
          <a:xfrm>
            <a:off x="7457718" y="4701897"/>
            <a:ext cx="3052286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Увеличение на 3,8%</a:t>
            </a:r>
            <a:endParaRPr lang="en-US" sz="1450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88522" y="2969300"/>
            <a:ext cx="665559" cy="665559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11132820" y="3872508"/>
            <a:ext cx="2376964" cy="2970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b="1" kern="0" spc="-56" dirty="0">
                <a:solidFill>
                  <a:srgbClr val="957D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Бахчевые культуры</a:t>
            </a:r>
            <a:endParaRPr lang="en-US" sz="1850" dirty="0"/>
          </a:p>
        </p:txBody>
      </p:sp>
      <p:sp>
        <p:nvSpPr>
          <p:cNvPr id="18" name="Text 12"/>
          <p:cNvSpPr/>
          <p:nvPr/>
        </p:nvSpPr>
        <p:spPr>
          <a:xfrm>
            <a:off x="10795159" y="4283631"/>
            <a:ext cx="3052286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b="1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2 683,6 тыс.</a:t>
            </a:r>
            <a:endParaRPr lang="en-US" dirty="0"/>
          </a:p>
        </p:txBody>
      </p:sp>
      <p:sp>
        <p:nvSpPr>
          <p:cNvPr id="19" name="Text 13"/>
          <p:cNvSpPr/>
          <p:nvPr/>
        </p:nvSpPr>
        <p:spPr>
          <a:xfrm>
            <a:off x="10795159" y="4701897"/>
            <a:ext cx="3052286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Увеличение на 5,1%</a:t>
            </a:r>
            <a:endParaRPr lang="en-US" sz="1450" dirty="0"/>
          </a:p>
        </p:txBody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4979" y="5576530"/>
            <a:ext cx="665559" cy="665559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2789277" y="6479738"/>
            <a:ext cx="2376964" cy="2970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b="1" kern="0" spc="-56" dirty="0">
                <a:solidFill>
                  <a:srgbClr val="5CC97B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Фрукты и ягоды</a:t>
            </a:r>
            <a:endParaRPr lang="en-US" sz="1850" dirty="0"/>
          </a:p>
        </p:txBody>
      </p:sp>
      <p:sp>
        <p:nvSpPr>
          <p:cNvPr id="22" name="Text 15"/>
          <p:cNvSpPr/>
          <p:nvPr/>
        </p:nvSpPr>
        <p:spPr>
          <a:xfrm>
            <a:off x="2451616" y="6890861"/>
            <a:ext cx="3052286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b="1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3 271,2 тыс.</a:t>
            </a:r>
            <a:endParaRPr lang="en-US" dirty="0"/>
          </a:p>
        </p:txBody>
      </p:sp>
      <p:sp>
        <p:nvSpPr>
          <p:cNvPr id="23" name="Text 16"/>
          <p:cNvSpPr/>
          <p:nvPr/>
        </p:nvSpPr>
        <p:spPr>
          <a:xfrm>
            <a:off x="2451616" y="7309128"/>
            <a:ext cx="3052286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Увеличение на 4,8%</a:t>
            </a:r>
            <a:endParaRPr lang="en-US" sz="1450" dirty="0"/>
          </a:p>
        </p:txBody>
      </p:sp>
      <p:pic>
        <p:nvPicPr>
          <p:cNvPr id="2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2301" y="5576530"/>
            <a:ext cx="665559" cy="665559"/>
          </a:xfrm>
          <a:prstGeom prst="rect">
            <a:avLst/>
          </a:prstGeom>
        </p:spPr>
      </p:pic>
      <p:sp>
        <p:nvSpPr>
          <p:cNvPr id="25" name="Text 17"/>
          <p:cNvSpPr/>
          <p:nvPr/>
        </p:nvSpPr>
        <p:spPr>
          <a:xfrm>
            <a:off x="6126599" y="6479738"/>
            <a:ext cx="2376964" cy="2970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b="1" kern="0" spc="-56" dirty="0">
                <a:solidFill>
                  <a:srgbClr val="1F713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Виноград</a:t>
            </a:r>
            <a:endParaRPr lang="en-US" sz="1850" dirty="0"/>
          </a:p>
        </p:txBody>
      </p:sp>
      <p:sp>
        <p:nvSpPr>
          <p:cNvPr id="26" name="Text 18"/>
          <p:cNvSpPr/>
          <p:nvPr/>
        </p:nvSpPr>
        <p:spPr>
          <a:xfrm>
            <a:off x="5789057" y="6890861"/>
            <a:ext cx="3052167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b="1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1 825,8 тыс.</a:t>
            </a:r>
            <a:endParaRPr lang="en-US" dirty="0"/>
          </a:p>
        </p:txBody>
      </p:sp>
      <p:sp>
        <p:nvSpPr>
          <p:cNvPr id="27" name="Text 19"/>
          <p:cNvSpPr/>
          <p:nvPr/>
        </p:nvSpPr>
        <p:spPr>
          <a:xfrm>
            <a:off x="5789057" y="7309128"/>
            <a:ext cx="3052167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Увеличение на 5,4%</a:t>
            </a:r>
            <a:endParaRPr lang="en-US" sz="1450" dirty="0"/>
          </a:p>
        </p:txBody>
      </p:sp>
      <p:pic>
        <p:nvPicPr>
          <p:cNvPr id="2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19742" y="5576530"/>
            <a:ext cx="665559" cy="665559"/>
          </a:xfrm>
          <a:prstGeom prst="rect">
            <a:avLst/>
          </a:prstGeom>
        </p:spPr>
      </p:pic>
      <p:sp>
        <p:nvSpPr>
          <p:cNvPr id="29" name="Text 20"/>
          <p:cNvSpPr/>
          <p:nvPr/>
        </p:nvSpPr>
        <p:spPr>
          <a:xfrm>
            <a:off x="9464040" y="6479738"/>
            <a:ext cx="2376964" cy="2970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b="1" kern="0" spc="-56" dirty="0">
                <a:solidFill>
                  <a:srgbClr val="5E208E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Хлопок-сырец</a:t>
            </a:r>
            <a:endParaRPr lang="en-US" sz="1850" dirty="0"/>
          </a:p>
        </p:txBody>
      </p:sp>
      <p:sp>
        <p:nvSpPr>
          <p:cNvPr id="30" name="Text 21"/>
          <p:cNvSpPr/>
          <p:nvPr/>
        </p:nvSpPr>
        <p:spPr>
          <a:xfrm>
            <a:off x="9126379" y="6890861"/>
            <a:ext cx="3052286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b="1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2 938,1 тыс.</a:t>
            </a:r>
            <a:endParaRPr lang="en-US" dirty="0"/>
          </a:p>
        </p:txBody>
      </p:sp>
      <p:sp>
        <p:nvSpPr>
          <p:cNvPr id="31" name="Text 22"/>
          <p:cNvSpPr/>
          <p:nvPr/>
        </p:nvSpPr>
        <p:spPr>
          <a:xfrm>
            <a:off x="9126379" y="7309128"/>
            <a:ext cx="3052286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Снижение на 20,8%</a:t>
            </a:r>
            <a:endParaRPr lang="en-US" sz="1450" dirty="0"/>
          </a:p>
        </p:txBody>
      </p:sp>
    </p:spTree>
    <p:extLst>
      <p:ext uri="{BB962C8B-B14F-4D97-AF65-F5344CB8AC3E}">
        <p14:creationId xmlns:p14="http://schemas.microsoft.com/office/powerpoint/2010/main" val="27750611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1606</Words>
  <Application>Microsoft Office PowerPoint</Application>
  <PresentationFormat>Произвольный</PresentationFormat>
  <Paragraphs>272</Paragraphs>
  <Slides>21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Inter</vt:lpstr>
      <vt:lpstr>Inter 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Пользователь</cp:lastModifiedBy>
  <cp:revision>26</cp:revision>
  <dcterms:created xsi:type="dcterms:W3CDTF">2025-03-29T18:23:18Z</dcterms:created>
  <dcterms:modified xsi:type="dcterms:W3CDTF">2025-04-01T07:26:23Z</dcterms:modified>
</cp:coreProperties>
</file>